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71" r:id="rId6"/>
    <p:sldId id="279" r:id="rId7"/>
    <p:sldId id="280" r:id="rId8"/>
    <p:sldId id="281" r:id="rId9"/>
    <p:sldId id="385" r:id="rId10"/>
    <p:sldId id="272" r:id="rId11"/>
    <p:sldId id="273" r:id="rId12"/>
    <p:sldId id="384" r:id="rId13"/>
    <p:sldId id="261" r:id="rId14"/>
    <p:sldId id="351" r:id="rId15"/>
    <p:sldId id="348" r:id="rId16"/>
    <p:sldId id="339" r:id="rId17"/>
    <p:sldId id="353" r:id="rId18"/>
    <p:sldId id="380" r:id="rId19"/>
    <p:sldId id="283" r:id="rId20"/>
    <p:sldId id="354" r:id="rId21"/>
    <p:sldId id="355" r:id="rId22"/>
    <p:sldId id="263" r:id="rId23"/>
    <p:sldId id="364" r:id="rId24"/>
    <p:sldId id="357" r:id="rId25"/>
    <p:sldId id="371" r:id="rId26"/>
    <p:sldId id="372" r:id="rId27"/>
    <p:sldId id="337" r:id="rId28"/>
    <p:sldId id="284" r:id="rId29"/>
    <p:sldId id="350" r:id="rId30"/>
    <p:sldId id="346" r:id="rId31"/>
    <p:sldId id="358" r:id="rId32"/>
    <p:sldId id="341" r:id="rId33"/>
    <p:sldId id="352" r:id="rId34"/>
    <p:sldId id="378" r:id="rId35"/>
    <p:sldId id="379" r:id="rId36"/>
    <p:sldId id="262" r:id="rId37"/>
    <p:sldId id="344" r:id="rId38"/>
    <p:sldId id="366" r:id="rId39"/>
    <p:sldId id="265" r:id="rId40"/>
    <p:sldId id="368" r:id="rId41"/>
    <p:sldId id="266" r:id="rId42"/>
    <p:sldId id="356" r:id="rId43"/>
    <p:sldId id="373" r:id="rId44"/>
    <p:sldId id="264" r:id="rId45"/>
    <p:sldId id="282" r:id="rId46"/>
    <p:sldId id="365" r:id="rId47"/>
    <p:sldId id="345" r:id="rId48"/>
    <p:sldId id="274" r:id="rId49"/>
    <p:sldId id="360" r:id="rId50"/>
    <p:sldId id="361" r:id="rId51"/>
    <p:sldId id="374" r:id="rId52"/>
    <p:sldId id="362" r:id="rId53"/>
    <p:sldId id="381" r:id="rId54"/>
    <p:sldId id="370" r:id="rId55"/>
    <p:sldId id="363" r:id="rId56"/>
    <p:sldId id="376" r:id="rId57"/>
    <p:sldId id="375" r:id="rId58"/>
    <p:sldId id="377" r:id="rId59"/>
    <p:sldId id="267" r:id="rId60"/>
    <p:sldId id="268" r:id="rId61"/>
    <p:sldId id="359" r:id="rId62"/>
    <p:sldId id="382" r:id="rId63"/>
    <p:sldId id="383" r:id="rId64"/>
    <p:sldId id="275" r:id="rId65"/>
    <p:sldId id="321" r:id="rId66"/>
    <p:sldId id="322" r:id="rId67"/>
    <p:sldId id="324" r:id="rId68"/>
    <p:sldId id="326" r:id="rId69"/>
    <p:sldId id="328" r:id="rId70"/>
    <p:sldId id="330" r:id="rId71"/>
    <p:sldId id="332" r:id="rId72"/>
    <p:sldId id="334" r:id="rId73"/>
    <p:sldId id="336" r:id="rId74"/>
    <p:sldId id="317"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E0C"/>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85" autoAdjust="0"/>
    <p:restoredTop sz="94660"/>
  </p:normalViewPr>
  <p:slideViewPr>
    <p:cSldViewPr snapToGrid="0">
      <p:cViewPr varScale="1">
        <p:scale>
          <a:sx n="62" d="100"/>
          <a:sy n="62" d="100"/>
        </p:scale>
        <p:origin x="74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326526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413257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01C46D-13CD-488E-ABC6-545F9352DAD2}" type="slidenum">
              <a:rPr lang="es-EC" smtClean="0"/>
              <a:t>‹Nº›</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631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4033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01C46D-13CD-488E-ABC6-545F9352DAD2}" type="slidenum">
              <a:rPr lang="es-EC" smtClean="0"/>
              <a:t>‹Nº›</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59948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996598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3509503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03821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97405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92DC23A-4714-40A8-9496-7DB4C4C68F09}" type="datetimeFigureOut">
              <a:rPr lang="es-EC" smtClean="0"/>
              <a:t>30/6/2021</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25970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252184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92DC23A-4714-40A8-9496-7DB4C4C68F09}" type="datetimeFigureOut">
              <a:rPr lang="es-EC" smtClean="0"/>
              <a:t>30/6/2021</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2047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92DC23A-4714-40A8-9496-7DB4C4C68F09}" type="datetimeFigureOut">
              <a:rPr lang="es-EC" smtClean="0"/>
              <a:t>30/6/2021</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206905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DC23A-4714-40A8-9496-7DB4C4C68F09}" type="datetimeFigureOut">
              <a:rPr lang="es-EC" smtClean="0"/>
              <a:t>30/6/2021</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3346317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1654869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92DC23A-4714-40A8-9496-7DB4C4C68F09}" type="datetimeFigureOut">
              <a:rPr lang="es-EC" smtClean="0"/>
              <a:t>30/6/2021</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201C46D-13CD-488E-ABC6-545F9352DAD2}" type="slidenum">
              <a:rPr lang="es-EC" smtClean="0"/>
              <a:t>‹Nº›</a:t>
            </a:fld>
            <a:endParaRPr lang="es-EC"/>
          </a:p>
        </p:txBody>
      </p:sp>
    </p:spTree>
    <p:extLst>
      <p:ext uri="{BB962C8B-B14F-4D97-AF65-F5344CB8AC3E}">
        <p14:creationId xmlns:p14="http://schemas.microsoft.com/office/powerpoint/2010/main" val="212993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92DC23A-4714-40A8-9496-7DB4C4C68F09}" type="datetimeFigureOut">
              <a:rPr lang="es-EC" smtClean="0"/>
              <a:t>30/6/2021</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201C46D-13CD-488E-ABC6-545F9352DAD2}" type="slidenum">
              <a:rPr lang="es-EC" smtClean="0"/>
              <a:t>‹Nº›</a:t>
            </a:fld>
            <a:endParaRPr lang="es-EC"/>
          </a:p>
        </p:txBody>
      </p:sp>
    </p:spTree>
    <p:extLst>
      <p:ext uri="{BB962C8B-B14F-4D97-AF65-F5344CB8AC3E}">
        <p14:creationId xmlns:p14="http://schemas.microsoft.com/office/powerpoint/2010/main" val="92448793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5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5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112.jpg"/><Relationship Id="rId2"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05.jpeg"/><Relationship Id="rId4" Type="http://schemas.openxmlformats.org/officeDocument/2006/relationships/image" Target="../media/image110.jp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 Id="rId5" Type="http://schemas.openxmlformats.org/officeDocument/2006/relationships/image" Target="../media/image122.jpg"/><Relationship Id="rId4" Type="http://schemas.openxmlformats.org/officeDocument/2006/relationships/image" Target="../media/image121.jp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57.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28.jpeg"/></Relationships>
</file>

<file path=ppt/slides/_rels/slide46.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4.jpeg"/><Relationship Id="rId2" Type="http://schemas.openxmlformats.org/officeDocument/2006/relationships/image" Target="../media/image129.jp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g"/><Relationship Id="rId4" Type="http://schemas.openxmlformats.org/officeDocument/2006/relationships/image" Target="../media/image131.jpg"/></Relationships>
</file>

<file path=ppt/slides/_rels/slide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151.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g"/><Relationship Id="rId4" Type="http://schemas.openxmlformats.org/officeDocument/2006/relationships/image" Target="../media/image148.jp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65.jpe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74.jpg"/></Relationships>
</file>

<file path=ppt/slides/_rels/slide5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78.jpg"/><Relationship Id="rId7" Type="http://schemas.openxmlformats.org/officeDocument/2006/relationships/image" Target="../media/image180.jpeg"/><Relationship Id="rId2" Type="http://schemas.openxmlformats.org/officeDocument/2006/relationships/image" Target="../media/image177.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facebook.com/profile.php?id=100012614582310&amp;__cft__%5b0%5d=AZXUbuPE3R-mLALpjJoprvgkCY-OjFBYmzADvd1mWlSYVxcWPan5-guW0iVtLuNPZs1QjtNGhsXUZIzGhmDcn3n6QGzp-VY2waAD9UJ2C3xQWBW-khWZwTLtG7NrMJqYxA0&amp;__tn__=-%5dK-R" TargetMode="External"/><Relationship Id="rId4" Type="http://schemas.openxmlformats.org/officeDocument/2006/relationships/image" Target="../media/image179.jpg"/></Relationships>
</file>

<file path=ppt/slides/_rels/slide59.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5.jpg"/><Relationship Id="rId5" Type="http://schemas.openxmlformats.org/officeDocument/2006/relationships/image" Target="../media/image184.jpg"/><Relationship Id="rId4" Type="http://schemas.openxmlformats.org/officeDocument/2006/relationships/image" Target="../media/image183.jpg"/></Relationships>
</file>

<file path=ppt/slides/_rels/slide61.xml.rels><?xml version="1.0" encoding="UTF-8" standalone="yes"?>
<Relationships xmlns="http://schemas.openxmlformats.org/package/2006/relationships"><Relationship Id="rId3" Type="http://schemas.openxmlformats.org/officeDocument/2006/relationships/image" Target="../media/image187.jpg"/><Relationship Id="rId7" Type="http://schemas.openxmlformats.org/officeDocument/2006/relationships/image" Target="../media/image191.jpg"/><Relationship Id="rId2" Type="http://schemas.openxmlformats.org/officeDocument/2006/relationships/image" Target="../media/image186.jpg"/><Relationship Id="rId1" Type="http://schemas.openxmlformats.org/officeDocument/2006/relationships/slideLayout" Target="../slideLayouts/slideLayout7.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g"/></Relationships>
</file>

<file path=ppt/slides/_rels/slide6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57.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32155" y="66212"/>
            <a:ext cx="9144000" cy="2387600"/>
          </a:xfrm>
        </p:spPr>
        <p:txBody>
          <a:bodyPr>
            <a:normAutofit fontScale="90000"/>
          </a:bodyPr>
          <a:lstStyle/>
          <a:p>
            <a:pPr algn="ctr"/>
            <a:r>
              <a:rPr lang="es-ES" b="1" dirty="0">
                <a:solidFill>
                  <a:schemeClr val="accent2">
                    <a:lumMod val="50000"/>
                  </a:schemeClr>
                </a:solidFill>
              </a:rPr>
              <a:t>GOBIERNO AUTONOMO DESCENTRALIZADO PARROQUIAL RURAL CASCOL</a:t>
            </a:r>
            <a:endParaRPr lang="es-EC" dirty="0">
              <a:solidFill>
                <a:schemeClr val="accent2">
                  <a:lumMod val="50000"/>
                </a:schemeClr>
              </a:solidFill>
            </a:endParaRPr>
          </a:p>
        </p:txBody>
      </p:sp>
      <p:sp>
        <p:nvSpPr>
          <p:cNvPr id="3" name="Subtítulo 2"/>
          <p:cNvSpPr>
            <a:spLocks noGrp="1"/>
          </p:cNvSpPr>
          <p:nvPr>
            <p:ph type="subTitle" idx="1"/>
          </p:nvPr>
        </p:nvSpPr>
        <p:spPr>
          <a:xfrm>
            <a:off x="3457564" y="2846700"/>
            <a:ext cx="5131398" cy="842797"/>
          </a:xfrm>
        </p:spPr>
        <p:txBody>
          <a:bodyPr>
            <a:noAutofit/>
          </a:bodyPr>
          <a:lstStyle/>
          <a:p>
            <a:pPr algn="ctr"/>
            <a:r>
              <a:rPr lang="es-ES" sz="2800" b="1" dirty="0">
                <a:solidFill>
                  <a:schemeClr val="accent1"/>
                </a:solidFill>
              </a:rPr>
              <a:t>RENDICION DE CUENTAS AÑO 2020</a:t>
            </a:r>
            <a:endParaRPr lang="es-EC" sz="2800" b="1" dirty="0">
              <a:solidFill>
                <a:schemeClr val="accent1"/>
              </a:solidFill>
            </a:endParaRPr>
          </a:p>
          <a:p>
            <a:pPr algn="ctr"/>
            <a:endParaRPr lang="es-EC" sz="2400" dirty="0"/>
          </a:p>
        </p:txBody>
      </p:sp>
      <p:pic>
        <p:nvPicPr>
          <p:cNvPr id="4"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151" y="3879788"/>
            <a:ext cx="3202250" cy="2420396"/>
          </a:xfrm>
          <a:prstGeom prst="rect">
            <a:avLst/>
          </a:prstGeom>
        </p:spPr>
      </p:pic>
    </p:spTree>
    <p:extLst>
      <p:ext uri="{BB962C8B-B14F-4D97-AF65-F5344CB8AC3E}">
        <p14:creationId xmlns:p14="http://schemas.microsoft.com/office/powerpoint/2010/main" val="128017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a:spLocks noGrp="1"/>
          </p:cNvSpPr>
          <p:nvPr>
            <p:ph type="title"/>
          </p:nvPr>
        </p:nvSpPr>
        <p:spPr>
          <a:xfrm>
            <a:off x="3506531" y="486165"/>
            <a:ext cx="5178938" cy="697801"/>
          </a:xfrm>
        </p:spPr>
        <p:txBody>
          <a:bodyPr>
            <a:noAutofit/>
          </a:bodyPr>
          <a:lstStyle/>
          <a:p>
            <a:pPr algn="ctr"/>
            <a:r>
              <a:rPr lang="es-EC" sz="4000" b="1" dirty="0">
                <a:solidFill>
                  <a:schemeClr val="accent2">
                    <a:lumMod val="50000"/>
                  </a:schemeClr>
                </a:solidFill>
              </a:rPr>
              <a:t>PRESUPUESTO 2020</a:t>
            </a:r>
          </a:p>
        </p:txBody>
      </p:sp>
      <p:graphicFrame>
        <p:nvGraphicFramePr>
          <p:cNvPr id="3" name="Tabla 2"/>
          <p:cNvGraphicFramePr>
            <a:graphicFrameLocks noGrp="1"/>
          </p:cNvGraphicFramePr>
          <p:nvPr>
            <p:extLst>
              <p:ext uri="{D42A27DB-BD31-4B8C-83A1-F6EECF244321}">
                <p14:modId xmlns:p14="http://schemas.microsoft.com/office/powerpoint/2010/main" val="1148461310"/>
              </p:ext>
            </p:extLst>
          </p:nvPr>
        </p:nvGraphicFramePr>
        <p:xfrm>
          <a:off x="2030817" y="1594884"/>
          <a:ext cx="8495414" cy="4455041"/>
        </p:xfrm>
        <a:graphic>
          <a:graphicData uri="http://schemas.openxmlformats.org/drawingml/2006/table">
            <a:tbl>
              <a:tblPr firstRow="1" firstCol="1" bandRow="1"/>
              <a:tblGrid>
                <a:gridCol w="2895852">
                  <a:extLst>
                    <a:ext uri="{9D8B030D-6E8A-4147-A177-3AD203B41FA5}">
                      <a16:colId xmlns:a16="http://schemas.microsoft.com/office/drawing/2014/main" val="20000"/>
                    </a:ext>
                  </a:extLst>
                </a:gridCol>
                <a:gridCol w="2799781">
                  <a:extLst>
                    <a:ext uri="{9D8B030D-6E8A-4147-A177-3AD203B41FA5}">
                      <a16:colId xmlns:a16="http://schemas.microsoft.com/office/drawing/2014/main" val="20001"/>
                    </a:ext>
                  </a:extLst>
                </a:gridCol>
                <a:gridCol w="2799781">
                  <a:extLst>
                    <a:ext uri="{9D8B030D-6E8A-4147-A177-3AD203B41FA5}">
                      <a16:colId xmlns:a16="http://schemas.microsoft.com/office/drawing/2014/main" val="20002"/>
                    </a:ext>
                  </a:extLst>
                </a:gridCol>
              </a:tblGrid>
              <a:tr h="1005101">
                <a:tc gridSpan="3">
                  <a:txBody>
                    <a:bodyPr/>
                    <a:lstStyle/>
                    <a:p>
                      <a:pPr algn="ctr" rtl="0" fontAlgn="ctr"/>
                      <a:r>
                        <a:rPr lang="es-EC" sz="2400" b="1" i="0" u="none" strike="noStrike" dirty="0">
                          <a:solidFill>
                            <a:srgbClr val="FFFFFF"/>
                          </a:solidFill>
                          <a:effectLst/>
                          <a:latin typeface="Arial" panose="020B0604020202020204" pitchFamily="34" charset="0"/>
                          <a:cs typeface="Arial" panose="020B0604020202020204" pitchFamily="34" charset="0"/>
                        </a:rPr>
                        <a:t>ASIGNACIÓN PRESUPUESTO 2020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706287">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DETALLE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PRESUPUESTO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PORCENTAJE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1012">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CORRIENTE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58.188,77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a:solidFill>
                            <a:srgbClr val="000000"/>
                          </a:solidFill>
                          <a:effectLst/>
                          <a:latin typeface="Arial" panose="020B0604020202020204" pitchFamily="34" charset="0"/>
                          <a:cs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79122">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INVERSIÓN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116.377,55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a:solidFill>
                            <a:srgbClr val="000000"/>
                          </a:solidFill>
                          <a:effectLst/>
                          <a:latin typeface="Arial" panose="020B0604020202020204" pitchFamily="34" charset="0"/>
                          <a:cs typeface="Arial" panose="020B060402020202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7232">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GRUPOS PRIORITARIOS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19.396,26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a:solidFill>
                            <a:srgbClr val="000000"/>
                          </a:solidFill>
                          <a:effectLst/>
                          <a:latin typeface="Arial" panose="020B0604020202020204" pitchFamily="34" charset="0"/>
                          <a:cs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06287">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193.962,58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35144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a:spLocks noGrp="1"/>
          </p:cNvSpPr>
          <p:nvPr>
            <p:ph type="title"/>
          </p:nvPr>
        </p:nvSpPr>
        <p:spPr>
          <a:xfrm>
            <a:off x="3884991" y="702972"/>
            <a:ext cx="4422018" cy="661643"/>
          </a:xfrm>
        </p:spPr>
        <p:txBody>
          <a:bodyPr>
            <a:normAutofit/>
          </a:bodyPr>
          <a:lstStyle/>
          <a:p>
            <a:pPr algn="ctr"/>
            <a:r>
              <a:rPr lang="es-EC" b="1" dirty="0">
                <a:solidFill>
                  <a:schemeClr val="accent2">
                    <a:lumMod val="50000"/>
                  </a:schemeClr>
                </a:solidFill>
              </a:rPr>
              <a:t>PRESUPUESTO 2020</a:t>
            </a:r>
          </a:p>
        </p:txBody>
      </p:sp>
      <p:graphicFrame>
        <p:nvGraphicFramePr>
          <p:cNvPr id="2" name="Tabla 1"/>
          <p:cNvGraphicFramePr>
            <a:graphicFrameLocks noGrp="1"/>
          </p:cNvGraphicFramePr>
          <p:nvPr>
            <p:extLst>
              <p:ext uri="{D42A27DB-BD31-4B8C-83A1-F6EECF244321}">
                <p14:modId xmlns:p14="http://schemas.microsoft.com/office/powerpoint/2010/main" val="455953822"/>
              </p:ext>
            </p:extLst>
          </p:nvPr>
        </p:nvGraphicFramePr>
        <p:xfrm>
          <a:off x="2205663" y="1711843"/>
          <a:ext cx="8830932" cy="4327451"/>
        </p:xfrm>
        <a:graphic>
          <a:graphicData uri="http://schemas.openxmlformats.org/drawingml/2006/table">
            <a:tbl>
              <a:tblPr firstRow="1" firstCol="1" bandRow="1"/>
              <a:tblGrid>
                <a:gridCol w="1922469">
                  <a:extLst>
                    <a:ext uri="{9D8B030D-6E8A-4147-A177-3AD203B41FA5}">
                      <a16:colId xmlns:a16="http://schemas.microsoft.com/office/drawing/2014/main" val="20000"/>
                    </a:ext>
                  </a:extLst>
                </a:gridCol>
                <a:gridCol w="2144795">
                  <a:extLst>
                    <a:ext uri="{9D8B030D-6E8A-4147-A177-3AD203B41FA5}">
                      <a16:colId xmlns:a16="http://schemas.microsoft.com/office/drawing/2014/main" val="20001"/>
                    </a:ext>
                  </a:extLst>
                </a:gridCol>
                <a:gridCol w="2144795">
                  <a:extLst>
                    <a:ext uri="{9D8B030D-6E8A-4147-A177-3AD203B41FA5}">
                      <a16:colId xmlns:a16="http://schemas.microsoft.com/office/drawing/2014/main" val="20002"/>
                    </a:ext>
                  </a:extLst>
                </a:gridCol>
                <a:gridCol w="2618873">
                  <a:extLst>
                    <a:ext uri="{9D8B030D-6E8A-4147-A177-3AD203B41FA5}">
                      <a16:colId xmlns:a16="http://schemas.microsoft.com/office/drawing/2014/main" val="20003"/>
                    </a:ext>
                  </a:extLst>
                </a:gridCol>
              </a:tblGrid>
              <a:tr h="921949">
                <a:tc gridSpan="4">
                  <a:txBody>
                    <a:bodyPr/>
                    <a:lstStyle/>
                    <a:p>
                      <a:pPr algn="ctr" rtl="0" fontAlgn="ctr"/>
                      <a:r>
                        <a:rPr lang="es-EC" sz="2400" b="1" i="0" u="none" strike="noStrike" dirty="0">
                          <a:solidFill>
                            <a:srgbClr val="FFFFFF"/>
                          </a:solidFill>
                          <a:effectLst/>
                          <a:latin typeface="Arial" panose="020B0604020202020204" pitchFamily="34" charset="0"/>
                          <a:cs typeface="Arial" panose="020B0604020202020204" pitchFamily="34" charset="0"/>
                        </a:rPr>
                        <a:t>EJECUCIÓN PRESUPUESTO 2020</a:t>
                      </a:r>
                    </a:p>
                  </a:txBody>
                  <a:tcPr marL="7889" marR="7889" marT="788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658279">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DETALLE</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PRESUPUESTO</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EJECUTADO</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1" i="0" u="none" strike="noStrike">
                          <a:solidFill>
                            <a:srgbClr val="000000"/>
                          </a:solidFill>
                          <a:effectLst/>
                          <a:latin typeface="Arial" panose="020B0604020202020204" pitchFamily="34" charset="0"/>
                          <a:cs typeface="Arial" panose="020B0604020202020204" pitchFamily="34" charset="0"/>
                        </a:rPr>
                        <a:t>PORCENTAJE</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16081">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CORRIENTE</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58.188,77</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83.265,21</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42,93%</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2960">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INVERSIÓN </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116.377,55</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93.625,37</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48,27%</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9903">
                <a:tc>
                  <a:txBody>
                    <a:bodyPr/>
                    <a:lstStyle/>
                    <a:p>
                      <a:pPr algn="ctr" rtl="0" fontAlgn="ctr"/>
                      <a:r>
                        <a:rPr lang="es-EC" sz="1400" b="0" i="0" u="none" strike="noStrike" dirty="0">
                          <a:solidFill>
                            <a:srgbClr val="000000"/>
                          </a:solidFill>
                          <a:effectLst/>
                          <a:latin typeface="Arial" panose="020B0604020202020204" pitchFamily="34" charset="0"/>
                          <a:cs typeface="Arial" panose="020B0604020202020204" pitchFamily="34" charset="0"/>
                        </a:rPr>
                        <a:t>GRUPOS PRIORITARIOS</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a:solidFill>
                            <a:srgbClr val="000000"/>
                          </a:solidFill>
                          <a:effectLst/>
                          <a:latin typeface="Arial" panose="020B0604020202020204" pitchFamily="34" charset="0"/>
                          <a:cs typeface="Arial" panose="020B0604020202020204" pitchFamily="34" charset="0"/>
                        </a:rPr>
                        <a:t>19.396,26</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9.982,00</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500" b="0" i="0" u="none" strike="noStrike" dirty="0">
                          <a:solidFill>
                            <a:srgbClr val="000000"/>
                          </a:solidFill>
                          <a:effectLst/>
                          <a:latin typeface="Arial" panose="020B0604020202020204" pitchFamily="34" charset="0"/>
                          <a:cs typeface="Arial" panose="020B0604020202020204" pitchFamily="34" charset="0"/>
                        </a:rPr>
                        <a:t>8,80%</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8279">
                <a:tc>
                  <a:txBody>
                    <a:bodyPr/>
                    <a:lstStyle/>
                    <a:p>
                      <a:pPr algn="ctr" rtl="0" fontAlgn="ctr"/>
                      <a:r>
                        <a:rPr lang="es-EC" sz="1700" b="1" i="0" u="none" strike="noStrike" dirty="0">
                          <a:solidFill>
                            <a:srgbClr val="000000"/>
                          </a:solidFill>
                          <a:effectLst/>
                          <a:latin typeface="Arial" panose="020B0604020202020204" pitchFamily="34" charset="0"/>
                          <a:cs typeface="Arial" panose="020B0604020202020204" pitchFamily="34" charset="0"/>
                        </a:rPr>
                        <a:t>TOTAL</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a:solidFill>
                            <a:srgbClr val="000000"/>
                          </a:solidFill>
                          <a:effectLst/>
                          <a:latin typeface="Arial" panose="020B0604020202020204" pitchFamily="34" charset="0"/>
                          <a:cs typeface="Arial" panose="020B0604020202020204" pitchFamily="34" charset="0"/>
                        </a:rPr>
                        <a:t>193.962,58</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193.962,58</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C" sz="1700" b="0" i="0" u="none" strike="noStrike" dirty="0">
                          <a:solidFill>
                            <a:srgbClr val="000000"/>
                          </a:solidFill>
                          <a:effectLst/>
                          <a:latin typeface="Arial" panose="020B0604020202020204" pitchFamily="34" charset="0"/>
                          <a:cs typeface="Arial" panose="020B0604020202020204" pitchFamily="34" charset="0"/>
                        </a:rPr>
                        <a:t>100%</a:t>
                      </a:r>
                    </a:p>
                  </a:txBody>
                  <a:tcPr marL="7889" marR="7889" marT="78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2726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A13118E-5B64-4ECB-ABCC-2C4890B312B5}"/>
              </a:ext>
            </a:extLst>
          </p:cNvPr>
          <p:cNvSpPr>
            <a:spLocks noGrp="1"/>
          </p:cNvSpPr>
          <p:nvPr>
            <p:ph idx="1"/>
          </p:nvPr>
        </p:nvSpPr>
        <p:spPr>
          <a:xfrm>
            <a:off x="1572071" y="241441"/>
            <a:ext cx="9688405" cy="2786867"/>
          </a:xfrm>
        </p:spPr>
        <p:txBody>
          <a:bodyPr>
            <a:normAutofit fontScale="85000" lnSpcReduction="20000"/>
          </a:bodyPr>
          <a:lstStyle/>
          <a:p>
            <a:pPr algn="just"/>
            <a:r>
              <a:rPr lang="es-ES" sz="2200" dirty="0">
                <a:latin typeface="Arial" panose="020B0604020202020204" pitchFamily="34" charset="0"/>
                <a:cs typeface="Arial" panose="020B0604020202020204" pitchFamily="34" charset="0"/>
              </a:rPr>
              <a:t>EJECUCIÓN PROGRAMÁTICA PRESUPUESTARIA </a:t>
            </a:r>
          </a:p>
          <a:p>
            <a:pPr algn="just"/>
            <a:r>
              <a:rPr lang="es-ES" sz="2200" dirty="0">
                <a:latin typeface="Arial" panose="020B0604020202020204" pitchFamily="34" charset="0"/>
                <a:cs typeface="Arial" panose="020B0604020202020204" pitchFamily="34" charset="0"/>
              </a:rPr>
              <a:t>El presupuesto asignado al Gobierno Autónomo Descentralizado Parroquial Rural Cascol del cantón Paján en el año 2020 por asignaciones del Gobierno Central correspondió a un total de USD $ 193.962,58 dólares de los cuales sea asigno a gastos corrientes USD $ 83.265,21 equivalente al 42,93 % y el monto USD $ 93.625,37 dólares que corresponde al 48.27 % a Inversión y un total de USD $ 9.982,00 dólares que corresponde al 8,80 % se asignó a grupos de atención prioritarias equivalente al 8,80 %. </a:t>
            </a:r>
          </a:p>
          <a:p>
            <a:pPr algn="just"/>
            <a:r>
              <a:rPr lang="es-EC" sz="2200" kern="10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Cabe recalcar, que en el año 2020 empezamos con los siguientes Acuerdos Ministeriales emitido por el Ministerio de Finanzas.</a:t>
            </a:r>
          </a:p>
          <a:p>
            <a:pPr algn="just"/>
            <a:endParaRPr lang="es-EC" sz="1800" kern="10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p>
            <a:pPr algn="just"/>
            <a:endParaRPr lang="en-US" sz="1800" kern="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000"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CE436ECB-6533-4DFF-B582-775008346D70}"/>
              </a:ext>
            </a:extLst>
          </p:cNvPr>
          <p:cNvGraphicFramePr>
            <a:graphicFrameLocks noGrp="1"/>
          </p:cNvGraphicFramePr>
          <p:nvPr>
            <p:extLst>
              <p:ext uri="{D42A27DB-BD31-4B8C-83A1-F6EECF244321}">
                <p14:modId xmlns:p14="http://schemas.microsoft.com/office/powerpoint/2010/main" val="1600177556"/>
              </p:ext>
            </p:extLst>
          </p:nvPr>
        </p:nvGraphicFramePr>
        <p:xfrm>
          <a:off x="1304819" y="3164440"/>
          <a:ext cx="9472772" cy="3452119"/>
        </p:xfrm>
        <a:graphic>
          <a:graphicData uri="http://schemas.openxmlformats.org/drawingml/2006/table">
            <a:tbl>
              <a:tblPr firstRow="1" firstCol="1" bandRow="1">
                <a:tableStyleId>{10A1B5D5-9B99-4C35-A422-299274C87663}</a:tableStyleId>
              </a:tblPr>
              <a:tblGrid>
                <a:gridCol w="2038520">
                  <a:extLst>
                    <a:ext uri="{9D8B030D-6E8A-4147-A177-3AD203B41FA5}">
                      <a16:colId xmlns:a16="http://schemas.microsoft.com/office/drawing/2014/main" val="1688917086"/>
                    </a:ext>
                  </a:extLst>
                </a:gridCol>
                <a:gridCol w="3117836">
                  <a:extLst>
                    <a:ext uri="{9D8B030D-6E8A-4147-A177-3AD203B41FA5}">
                      <a16:colId xmlns:a16="http://schemas.microsoft.com/office/drawing/2014/main" val="2610990315"/>
                    </a:ext>
                  </a:extLst>
                </a:gridCol>
                <a:gridCol w="2157785">
                  <a:extLst>
                    <a:ext uri="{9D8B030D-6E8A-4147-A177-3AD203B41FA5}">
                      <a16:colId xmlns:a16="http://schemas.microsoft.com/office/drawing/2014/main" val="3242117836"/>
                    </a:ext>
                  </a:extLst>
                </a:gridCol>
                <a:gridCol w="2158631">
                  <a:extLst>
                    <a:ext uri="{9D8B030D-6E8A-4147-A177-3AD203B41FA5}">
                      <a16:colId xmlns:a16="http://schemas.microsoft.com/office/drawing/2014/main" val="1478633112"/>
                    </a:ext>
                  </a:extLst>
                </a:gridCol>
              </a:tblGrid>
              <a:tr h="1028109">
                <a:tc>
                  <a:txBody>
                    <a:bodyPr/>
                    <a:lstStyle/>
                    <a:p>
                      <a:pPr algn="ctr">
                        <a:lnSpc>
                          <a:spcPct val="150000"/>
                        </a:lnSpc>
                        <a:spcBef>
                          <a:spcPts val="200"/>
                        </a:spcBef>
                      </a:pPr>
                      <a:r>
                        <a:rPr lang="es-EC" sz="1600" kern="1000" dirty="0">
                          <a:solidFill>
                            <a:schemeClr val="tx1"/>
                          </a:solidFill>
                          <a:effectLst/>
                          <a:latin typeface="Arial" panose="020B0604020202020204" pitchFamily="34" charset="0"/>
                          <a:cs typeface="Arial" panose="020B0604020202020204" pitchFamily="34" charset="0"/>
                        </a:rPr>
                        <a:t>ACUERDOS MINISTERIALES</a:t>
                      </a:r>
                      <a:endParaRPr lang="en-US" sz="1100" kern="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B8E0C"/>
                    </a:solidFill>
                  </a:tcPr>
                </a:tc>
                <a:tc>
                  <a:txBody>
                    <a:bodyPr/>
                    <a:lstStyle/>
                    <a:p>
                      <a:pPr algn="ctr">
                        <a:lnSpc>
                          <a:spcPct val="150000"/>
                        </a:lnSpc>
                        <a:spcBef>
                          <a:spcPts val="200"/>
                        </a:spcBef>
                      </a:pPr>
                      <a:r>
                        <a:rPr lang="es-EC" sz="1600" kern="1000" dirty="0">
                          <a:solidFill>
                            <a:schemeClr val="tx1"/>
                          </a:solidFill>
                          <a:effectLst/>
                          <a:latin typeface="Arial" panose="020B0604020202020204" pitchFamily="34" charset="0"/>
                          <a:cs typeface="Arial" panose="020B0604020202020204" pitchFamily="34" charset="0"/>
                        </a:rPr>
                        <a:t>FECHA</a:t>
                      </a:r>
                      <a:endParaRPr lang="en-US" sz="1100" kern="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B8E0C"/>
                    </a:solidFill>
                  </a:tcPr>
                </a:tc>
                <a:tc>
                  <a:txBody>
                    <a:bodyPr/>
                    <a:lstStyle/>
                    <a:p>
                      <a:pPr algn="ctr">
                        <a:lnSpc>
                          <a:spcPct val="150000"/>
                        </a:lnSpc>
                        <a:spcBef>
                          <a:spcPts val="200"/>
                        </a:spcBef>
                      </a:pPr>
                      <a:r>
                        <a:rPr lang="es-EC" sz="1600" kern="1000" dirty="0">
                          <a:solidFill>
                            <a:schemeClr val="tx1"/>
                          </a:solidFill>
                          <a:effectLst/>
                          <a:latin typeface="Arial" panose="020B0604020202020204" pitchFamily="34" charset="0"/>
                          <a:cs typeface="Arial" panose="020B0604020202020204" pitchFamily="34" charset="0"/>
                        </a:rPr>
                        <a:t>VALOR ASIGNADO A CASCOL</a:t>
                      </a:r>
                      <a:endParaRPr lang="en-US" sz="1100" kern="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B8E0C"/>
                    </a:solidFill>
                  </a:tcPr>
                </a:tc>
                <a:tc>
                  <a:txBody>
                    <a:bodyPr/>
                    <a:lstStyle/>
                    <a:p>
                      <a:pPr algn="ctr">
                        <a:lnSpc>
                          <a:spcPct val="150000"/>
                        </a:lnSpc>
                        <a:spcBef>
                          <a:spcPts val="200"/>
                        </a:spcBef>
                      </a:pPr>
                      <a:r>
                        <a:rPr lang="es-EC" sz="1600" kern="1000" dirty="0">
                          <a:solidFill>
                            <a:schemeClr val="tx1"/>
                          </a:solidFill>
                          <a:effectLst/>
                          <a:latin typeface="Arial" panose="020B0604020202020204" pitchFamily="34" charset="0"/>
                          <a:cs typeface="Arial" panose="020B0604020202020204" pitchFamily="34" charset="0"/>
                        </a:rPr>
                        <a:t>RECORTE PRESUPUESTARIO</a:t>
                      </a:r>
                      <a:endParaRPr lang="en-US" sz="1100" kern="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1B8E0C"/>
                    </a:solidFill>
                  </a:tcPr>
                </a:tc>
                <a:extLst>
                  <a:ext uri="{0D108BD9-81ED-4DB2-BD59-A6C34878D82A}">
                    <a16:rowId xmlns:a16="http://schemas.microsoft.com/office/drawing/2014/main" val="3764934706"/>
                  </a:ext>
                </a:extLst>
              </a:tr>
              <a:tr h="484802">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No. 0115</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dirty="0">
                          <a:effectLst/>
                          <a:latin typeface="Arial" panose="020B0604020202020204" pitchFamily="34" charset="0"/>
                          <a:cs typeface="Arial" panose="020B0604020202020204" pitchFamily="34" charset="0"/>
                        </a:rPr>
                        <a:t>27 de septiembre del 2018</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USD $ 281.509,36</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dirty="0">
                          <a:effectLst/>
                          <a:latin typeface="Arial" panose="020B0604020202020204" pitchFamily="34" charset="0"/>
                          <a:cs typeface="Arial" panose="020B0604020202020204" pitchFamily="34" charset="0"/>
                        </a:rPr>
                        <a:t> </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4539992"/>
                  </a:ext>
                </a:extLst>
              </a:tr>
              <a:tr h="484802">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No. 0049</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29 de mayo del 2020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USD $ 193.962,58</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USD $ 87.546,78</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66299258"/>
                  </a:ext>
                </a:extLst>
              </a:tr>
              <a:tr h="484802">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No. 0072</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25 de septiembre del 2020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dirty="0">
                          <a:effectLst/>
                          <a:latin typeface="Arial" panose="020B0604020202020204" pitchFamily="34" charset="0"/>
                          <a:cs typeface="Arial" panose="020B0604020202020204" pitchFamily="34" charset="0"/>
                        </a:rPr>
                        <a:t>USD $ 181.351,22</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USD $ 12.611,36</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5654797"/>
                  </a:ext>
                </a:extLst>
              </a:tr>
              <a:tr h="484802">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No. 0092</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04 de diciembre del 2020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2">
                  <a:txBody>
                    <a:bodyPr/>
                    <a:lstStyle/>
                    <a:p>
                      <a:pPr algn="just">
                        <a:lnSpc>
                          <a:spcPct val="150000"/>
                        </a:lnSpc>
                        <a:spcBef>
                          <a:spcPts val="200"/>
                        </a:spcBef>
                      </a:pPr>
                      <a:r>
                        <a:rPr lang="es-EC" sz="1600" kern="1000" dirty="0">
                          <a:effectLst/>
                          <a:latin typeface="Arial" panose="020B0604020202020204" pitchFamily="34" charset="0"/>
                          <a:cs typeface="Arial" panose="020B0604020202020204" pitchFamily="34" charset="0"/>
                        </a:rPr>
                        <a:t>Deroga al acuerdo ministerial No. 0072</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364212827"/>
                  </a:ext>
                </a:extLst>
              </a:tr>
              <a:tr h="484802">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No. 0049</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29 de mayo del 2020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spcBef>
                          <a:spcPts val="200"/>
                        </a:spcBef>
                      </a:pPr>
                      <a:r>
                        <a:rPr lang="es-EC" sz="1600" kern="1000">
                          <a:effectLst/>
                          <a:latin typeface="Arial" panose="020B0604020202020204" pitchFamily="34" charset="0"/>
                          <a:cs typeface="Arial" panose="020B0604020202020204" pitchFamily="34" charset="0"/>
                        </a:rPr>
                        <a:t>USD $ 193.962,58</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200"/>
                        </a:spcBef>
                      </a:pPr>
                      <a:r>
                        <a:rPr lang="es-EC" sz="1600" kern="1000" dirty="0">
                          <a:effectLst/>
                          <a:latin typeface="Arial" panose="020B0604020202020204" pitchFamily="34" charset="0"/>
                          <a:cs typeface="Arial" panose="020B0604020202020204" pitchFamily="34" charset="0"/>
                        </a:rPr>
                        <a:t>VIGENTE</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93404560"/>
                  </a:ext>
                </a:extLst>
              </a:tr>
            </a:tbl>
          </a:graphicData>
        </a:graphic>
      </p:graphicFrame>
    </p:spTree>
    <p:extLst>
      <p:ext uri="{BB962C8B-B14F-4D97-AF65-F5344CB8AC3E}">
        <p14:creationId xmlns:p14="http://schemas.microsoft.com/office/powerpoint/2010/main" val="954426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842662" y="641498"/>
            <a:ext cx="7188235" cy="897228"/>
          </a:xfrm>
        </p:spPr>
        <p:txBody>
          <a:bodyPr>
            <a:noAutofit/>
          </a:bodyPr>
          <a:lstStyle/>
          <a:p>
            <a:pPr algn="ctr"/>
            <a:r>
              <a:rPr lang="es-EC" sz="3200" b="1" dirty="0">
                <a:solidFill>
                  <a:schemeClr val="accent2">
                    <a:lumMod val="50000"/>
                  </a:schemeClr>
                </a:solidFill>
              </a:rPr>
              <a:t>EMERGENCIA SANITARIA COVID-19</a:t>
            </a:r>
          </a:p>
        </p:txBody>
      </p:sp>
      <p:sp>
        <p:nvSpPr>
          <p:cNvPr id="5" name="Marcador de texto 4"/>
          <p:cNvSpPr txBox="1">
            <a:spLocks/>
          </p:cNvSpPr>
          <p:nvPr/>
        </p:nvSpPr>
        <p:spPr>
          <a:xfrm>
            <a:off x="1577055" y="2211565"/>
            <a:ext cx="9973555" cy="16238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000" dirty="0">
                <a:latin typeface="Arial" panose="020B0604020202020204" pitchFamily="34" charset="0"/>
                <a:cs typeface="Arial" panose="020B0604020202020204" pitchFamily="34" charset="0"/>
              </a:rPr>
              <a:t>Se realizaron fumigaciones tanto en el casco Urbano y Rural de nuestra Parroquia.</a:t>
            </a:r>
          </a:p>
        </p:txBody>
      </p:sp>
      <p:pic>
        <p:nvPicPr>
          <p:cNvPr id="9" name="10 Imagen">
            <a:extLst>
              <a:ext uri="{FF2B5EF4-FFF2-40B4-BE49-F238E27FC236}">
                <a16:creationId xmlns:a16="http://schemas.microsoft.com/office/drawing/2014/main" id="{720CFE88-6CB1-49BB-8DBC-F0FBC86AE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9600" y="453759"/>
            <a:ext cx="1655689" cy="1251440"/>
          </a:xfrm>
          <a:prstGeom prst="rect">
            <a:avLst/>
          </a:prstGeom>
        </p:spPr>
      </p:pic>
      <p:pic>
        <p:nvPicPr>
          <p:cNvPr id="16" name="Imagen 15">
            <a:extLst>
              <a:ext uri="{FF2B5EF4-FFF2-40B4-BE49-F238E27FC236}">
                <a16:creationId xmlns:a16="http://schemas.microsoft.com/office/drawing/2014/main" id="{11CD66EF-7B18-402E-82C7-B31FFD2FC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167" y="3312012"/>
            <a:ext cx="3221665" cy="2392384"/>
          </a:xfrm>
          <a:prstGeom prst="rect">
            <a:avLst/>
          </a:prstGeom>
        </p:spPr>
      </p:pic>
      <p:pic>
        <p:nvPicPr>
          <p:cNvPr id="18" name="Imagen 17">
            <a:extLst>
              <a:ext uri="{FF2B5EF4-FFF2-40B4-BE49-F238E27FC236}">
                <a16:creationId xmlns:a16="http://schemas.microsoft.com/office/drawing/2014/main" id="{EEEA515F-5DF1-4D2C-9A72-E97BF107E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305" y="3312012"/>
            <a:ext cx="3131984" cy="2386688"/>
          </a:xfrm>
          <a:prstGeom prst="rect">
            <a:avLst/>
          </a:prstGeom>
        </p:spPr>
      </p:pic>
      <p:pic>
        <p:nvPicPr>
          <p:cNvPr id="20" name="Imagen 19">
            <a:extLst>
              <a:ext uri="{FF2B5EF4-FFF2-40B4-BE49-F238E27FC236}">
                <a16:creationId xmlns:a16="http://schemas.microsoft.com/office/drawing/2014/main" id="{98B6647B-9D6B-4CD4-96D8-C48ADCAAE95B}"/>
              </a:ext>
            </a:extLst>
          </p:cNvPr>
          <p:cNvPicPr>
            <a:picLocks noChangeAspect="1"/>
          </p:cNvPicPr>
          <p:nvPr/>
        </p:nvPicPr>
        <p:blipFill rotWithShape="1">
          <a:blip r:embed="rId5">
            <a:extLst>
              <a:ext uri="{28A0092B-C50C-407E-A947-70E740481C1C}">
                <a14:useLocalDpi xmlns:a14="http://schemas.microsoft.com/office/drawing/2010/main" val="0"/>
              </a:ext>
            </a:extLst>
          </a:blip>
          <a:srcRect t="16558" b="23223"/>
          <a:stretch/>
        </p:blipFill>
        <p:spPr>
          <a:xfrm>
            <a:off x="1577055" y="3312011"/>
            <a:ext cx="2580275" cy="2386689"/>
          </a:xfrm>
          <a:prstGeom prst="rect">
            <a:avLst/>
          </a:prstGeom>
        </p:spPr>
      </p:pic>
    </p:spTree>
    <p:extLst>
      <p:ext uri="{BB962C8B-B14F-4D97-AF65-F5344CB8AC3E}">
        <p14:creationId xmlns:p14="http://schemas.microsoft.com/office/powerpoint/2010/main" val="293862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31B69E7-E502-4B95-915E-17F537332D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591"/>
          <a:stretch/>
        </p:blipFill>
        <p:spPr>
          <a:xfrm>
            <a:off x="1116381" y="3616321"/>
            <a:ext cx="3493291" cy="2322392"/>
          </a:xfrm>
          <a:prstGeom prst="rect">
            <a:avLst/>
          </a:prstGeom>
        </p:spPr>
      </p:pic>
      <p:pic>
        <p:nvPicPr>
          <p:cNvPr id="15" name="Imagen 14">
            <a:extLst>
              <a:ext uri="{FF2B5EF4-FFF2-40B4-BE49-F238E27FC236}">
                <a16:creationId xmlns:a16="http://schemas.microsoft.com/office/drawing/2014/main" id="{051D8332-5C93-4E63-86E8-629073E2E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778" y="551785"/>
            <a:ext cx="3013752" cy="2260315"/>
          </a:xfrm>
          <a:prstGeom prst="rect">
            <a:avLst/>
          </a:prstGeom>
        </p:spPr>
      </p:pic>
      <p:pic>
        <p:nvPicPr>
          <p:cNvPr id="3" name="Imagen 2">
            <a:extLst>
              <a:ext uri="{FF2B5EF4-FFF2-40B4-BE49-F238E27FC236}">
                <a16:creationId xmlns:a16="http://schemas.microsoft.com/office/drawing/2014/main" id="{4AEB5473-FB7E-48EE-AC1F-35D7715CF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702" y="551786"/>
            <a:ext cx="3013753" cy="2260315"/>
          </a:xfrm>
          <a:prstGeom prst="rect">
            <a:avLst/>
          </a:prstGeom>
        </p:spPr>
      </p:pic>
      <p:pic>
        <p:nvPicPr>
          <p:cNvPr id="5" name="Imagen 4">
            <a:extLst>
              <a:ext uri="{FF2B5EF4-FFF2-40B4-BE49-F238E27FC236}">
                <a16:creationId xmlns:a16="http://schemas.microsoft.com/office/drawing/2014/main" id="{2292CF2A-7DDC-4656-8185-64B6B093D6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3240" y="551786"/>
            <a:ext cx="3013753" cy="2260315"/>
          </a:xfrm>
          <a:prstGeom prst="rect">
            <a:avLst/>
          </a:prstGeom>
        </p:spPr>
      </p:pic>
      <p:pic>
        <p:nvPicPr>
          <p:cNvPr id="7" name="Imagen 6">
            <a:extLst>
              <a:ext uri="{FF2B5EF4-FFF2-40B4-BE49-F238E27FC236}">
                <a16:creationId xmlns:a16="http://schemas.microsoft.com/office/drawing/2014/main" id="{1FA08B19-97E3-4FA1-B3C7-91107BB9C8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1456" y="3596205"/>
            <a:ext cx="3205538" cy="2322392"/>
          </a:xfrm>
          <a:prstGeom prst="rect">
            <a:avLst/>
          </a:prstGeom>
        </p:spPr>
      </p:pic>
      <p:pic>
        <p:nvPicPr>
          <p:cNvPr id="9" name="Imagen 8">
            <a:extLst>
              <a:ext uri="{FF2B5EF4-FFF2-40B4-BE49-F238E27FC236}">
                <a16:creationId xmlns:a16="http://schemas.microsoft.com/office/drawing/2014/main" id="{A811D192-00E4-4063-8E53-2466CD012A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8778" y="3596205"/>
            <a:ext cx="3123343" cy="2342507"/>
          </a:xfrm>
          <a:prstGeom prst="rect">
            <a:avLst/>
          </a:prstGeom>
        </p:spPr>
      </p:pic>
    </p:spTree>
    <p:extLst>
      <p:ext uri="{BB962C8B-B14F-4D97-AF65-F5344CB8AC3E}">
        <p14:creationId xmlns:p14="http://schemas.microsoft.com/office/powerpoint/2010/main" val="2891800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5EF2146-E064-4A7E-B7AC-1D136021E8DA}"/>
              </a:ext>
            </a:extLst>
          </p:cNvPr>
          <p:cNvSpPr txBox="1"/>
          <p:nvPr/>
        </p:nvSpPr>
        <p:spPr>
          <a:xfrm>
            <a:off x="2849526" y="293799"/>
            <a:ext cx="5645888" cy="584775"/>
          </a:xfrm>
          <a:prstGeom prst="rect">
            <a:avLst/>
          </a:prstGeom>
          <a:noFill/>
        </p:spPr>
        <p:txBody>
          <a:bodyPr wrap="square">
            <a:spAutoFit/>
          </a:bodyPr>
          <a:lstStyle/>
          <a:p>
            <a:pPr algn="ctr"/>
            <a:r>
              <a:rPr lang="es-419" sz="3200" b="1" dirty="0">
                <a:solidFill>
                  <a:schemeClr val="accent1">
                    <a:lumMod val="75000"/>
                  </a:schemeClr>
                </a:solidFill>
              </a:rPr>
              <a:t>T</a:t>
            </a:r>
            <a:r>
              <a:rPr lang="en-US" sz="3200" b="1" dirty="0">
                <a:solidFill>
                  <a:schemeClr val="accent1">
                    <a:lumMod val="75000"/>
                  </a:schemeClr>
                </a:solidFill>
              </a:rPr>
              <a:t>UNELES DE DESIFECCIÓN</a:t>
            </a:r>
          </a:p>
        </p:txBody>
      </p:sp>
      <p:pic>
        <p:nvPicPr>
          <p:cNvPr id="5" name="Imagen 4">
            <a:extLst>
              <a:ext uri="{FF2B5EF4-FFF2-40B4-BE49-F238E27FC236}">
                <a16:creationId xmlns:a16="http://schemas.microsoft.com/office/drawing/2014/main" id="{33E993A0-CD4B-4097-AA9B-71E7A7747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107" y="937053"/>
            <a:ext cx="3416595" cy="2562446"/>
          </a:xfrm>
          <a:prstGeom prst="rect">
            <a:avLst/>
          </a:prstGeom>
        </p:spPr>
      </p:pic>
      <p:pic>
        <p:nvPicPr>
          <p:cNvPr id="9" name="Imagen 8">
            <a:extLst>
              <a:ext uri="{FF2B5EF4-FFF2-40B4-BE49-F238E27FC236}">
                <a16:creationId xmlns:a16="http://schemas.microsoft.com/office/drawing/2014/main" id="{2B6AD3E1-4887-4A8F-AFAB-B8DABB3A9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092" y="3831630"/>
            <a:ext cx="5166765" cy="2577593"/>
          </a:xfrm>
          <a:prstGeom prst="rect">
            <a:avLst/>
          </a:prstGeom>
        </p:spPr>
      </p:pic>
      <p:pic>
        <p:nvPicPr>
          <p:cNvPr id="11" name="Imagen 10">
            <a:extLst>
              <a:ext uri="{FF2B5EF4-FFF2-40B4-BE49-F238E27FC236}">
                <a16:creationId xmlns:a16="http://schemas.microsoft.com/office/drawing/2014/main" id="{E84A42E8-6F32-4083-B19D-918EA4C1F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935" y="3846776"/>
            <a:ext cx="5166766" cy="2562447"/>
          </a:xfrm>
          <a:prstGeom prst="rect">
            <a:avLst/>
          </a:prstGeom>
        </p:spPr>
      </p:pic>
      <p:pic>
        <p:nvPicPr>
          <p:cNvPr id="4" name="Imagen 3">
            <a:extLst>
              <a:ext uri="{FF2B5EF4-FFF2-40B4-BE49-F238E27FC236}">
                <a16:creationId xmlns:a16="http://schemas.microsoft.com/office/drawing/2014/main" id="{58C8EBF1-D4D5-4AF0-9525-1DB7E9F40D7D}"/>
              </a:ext>
            </a:extLst>
          </p:cNvPr>
          <p:cNvPicPr>
            <a:picLocks noChangeAspect="1"/>
          </p:cNvPicPr>
          <p:nvPr/>
        </p:nvPicPr>
        <p:blipFill rotWithShape="1">
          <a:blip r:embed="rId5">
            <a:extLst>
              <a:ext uri="{28A0092B-C50C-407E-A947-70E740481C1C}">
                <a14:useLocalDpi xmlns:a14="http://schemas.microsoft.com/office/drawing/2010/main" val="0"/>
              </a:ext>
            </a:extLst>
          </a:blip>
          <a:srcRect b="19074"/>
          <a:stretch/>
        </p:blipFill>
        <p:spPr>
          <a:xfrm>
            <a:off x="5513163" y="1010160"/>
            <a:ext cx="2716437" cy="2464779"/>
          </a:xfrm>
          <a:prstGeom prst="rect">
            <a:avLst/>
          </a:prstGeom>
        </p:spPr>
      </p:pic>
      <p:pic>
        <p:nvPicPr>
          <p:cNvPr id="8" name="Imagen 7">
            <a:extLst>
              <a:ext uri="{FF2B5EF4-FFF2-40B4-BE49-F238E27FC236}">
                <a16:creationId xmlns:a16="http://schemas.microsoft.com/office/drawing/2014/main" id="{9C72B0EB-80B0-419E-A164-804FEA8CA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3061" y="1010160"/>
            <a:ext cx="2585222" cy="2456810"/>
          </a:xfrm>
          <a:prstGeom prst="rect">
            <a:avLst/>
          </a:prstGeom>
        </p:spPr>
      </p:pic>
    </p:spTree>
    <p:extLst>
      <p:ext uri="{BB962C8B-B14F-4D97-AF65-F5344CB8AC3E}">
        <p14:creationId xmlns:p14="http://schemas.microsoft.com/office/powerpoint/2010/main" val="364124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785644" y="609600"/>
            <a:ext cx="7539331" cy="897228"/>
          </a:xfrm>
        </p:spPr>
        <p:txBody>
          <a:bodyPr>
            <a:noAutofit/>
          </a:bodyPr>
          <a:lstStyle/>
          <a:p>
            <a:pPr algn="ctr"/>
            <a:r>
              <a:rPr lang="es-EC" sz="3200" b="1" dirty="0">
                <a:solidFill>
                  <a:schemeClr val="accent2">
                    <a:lumMod val="50000"/>
                  </a:schemeClr>
                </a:solidFill>
              </a:rPr>
              <a:t>EMERGENCIA</a:t>
            </a:r>
            <a:r>
              <a:rPr lang="es-EC" sz="2800" b="1" dirty="0">
                <a:solidFill>
                  <a:schemeClr val="accent2">
                    <a:lumMod val="50000"/>
                  </a:schemeClr>
                </a:solidFill>
              </a:rPr>
              <a:t> </a:t>
            </a:r>
            <a:r>
              <a:rPr lang="es-EC" sz="3200" b="1" dirty="0">
                <a:solidFill>
                  <a:schemeClr val="accent2">
                    <a:lumMod val="50000"/>
                  </a:schemeClr>
                </a:solidFill>
              </a:rPr>
              <a:t>SANITARIA COVID-19</a:t>
            </a:r>
            <a:endParaRPr lang="es-EC" sz="2800" b="1" dirty="0">
              <a:solidFill>
                <a:schemeClr val="accent2">
                  <a:lumMod val="50000"/>
                </a:schemeClr>
              </a:solidFill>
            </a:endParaRPr>
          </a:p>
        </p:txBody>
      </p:sp>
      <p:sp>
        <p:nvSpPr>
          <p:cNvPr id="5" name="Marcador de texto 4"/>
          <p:cNvSpPr txBox="1">
            <a:spLocks/>
          </p:cNvSpPr>
          <p:nvPr/>
        </p:nvSpPr>
        <p:spPr>
          <a:xfrm>
            <a:off x="1572992" y="1358781"/>
            <a:ext cx="9229275" cy="2829456"/>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sz="2000" dirty="0">
                <a:latin typeface="Arial" panose="020B0604020202020204" pitchFamily="34" charset="0"/>
                <a:cs typeface="Arial" panose="020B0604020202020204" pitchFamily="34" charset="0"/>
              </a:rPr>
              <a:t>Se dotó de trajes de Bioseguridad a nuestros colaboradores que estuvieron en primera fila, tales como:</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Personal del Centro de Salud Cascol</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Personal del CTE</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Personal de la Policía Nacional</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Personal Administrativo</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Vocales del Gobierno de Cascol</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Personal de fumigación.</a:t>
            </a:r>
          </a:p>
          <a:p>
            <a:pPr marL="285750" indent="-285750" algn="just">
              <a:buFont typeface="Wingdings" panose="05000000000000000000" pitchFamily="2" charset="2"/>
              <a:buChar char="Ø"/>
            </a:pPr>
            <a:endParaRPr lang="es-EC" sz="2000" dirty="0">
              <a:latin typeface="Arial" panose="020B0604020202020204" pitchFamily="34" charset="0"/>
              <a:cs typeface="Arial" panose="020B0604020202020204" pitchFamily="34" charset="0"/>
            </a:endParaRPr>
          </a:p>
        </p:txBody>
      </p:sp>
      <p:pic>
        <p:nvPicPr>
          <p:cNvPr id="8" name="Imagen 7" descr="No hay ninguna descripción de la foto disponible."/>
          <p:cNvPicPr/>
          <p:nvPr/>
        </p:nvPicPr>
        <p:blipFill rotWithShape="1">
          <a:blip r:embed="rId2" cstate="print">
            <a:extLst>
              <a:ext uri="{28A0092B-C50C-407E-A947-70E740481C1C}">
                <a14:useLocalDpi xmlns:a14="http://schemas.microsoft.com/office/drawing/2010/main" val="0"/>
              </a:ext>
            </a:extLst>
          </a:blip>
          <a:srcRect b="18010"/>
          <a:stretch/>
        </p:blipFill>
        <p:spPr bwMode="auto">
          <a:xfrm>
            <a:off x="1813968" y="4187790"/>
            <a:ext cx="3481045" cy="2485499"/>
          </a:xfrm>
          <a:prstGeom prst="rect">
            <a:avLst/>
          </a:prstGeom>
          <a:noFill/>
          <a:ln>
            <a:noFill/>
          </a:ln>
        </p:spPr>
      </p:pic>
      <p:pic>
        <p:nvPicPr>
          <p:cNvPr id="9" name="10 Imagen">
            <a:extLst>
              <a:ext uri="{FF2B5EF4-FFF2-40B4-BE49-F238E27FC236}">
                <a16:creationId xmlns:a16="http://schemas.microsoft.com/office/drawing/2014/main" id="{720CFE88-6CB1-49BB-8DBC-F0FBC86AE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511" y="107341"/>
            <a:ext cx="1655689" cy="1251440"/>
          </a:xfrm>
          <a:prstGeom prst="rect">
            <a:avLst/>
          </a:prstGeom>
        </p:spPr>
      </p:pic>
      <p:pic>
        <p:nvPicPr>
          <p:cNvPr id="12" name="Imagen 11" descr="Puede ser una imagen de 1 persona">
            <a:extLst>
              <a:ext uri="{FF2B5EF4-FFF2-40B4-BE49-F238E27FC236}">
                <a16:creationId xmlns:a16="http://schemas.microsoft.com/office/drawing/2014/main" id="{262210CF-D022-4CF0-8DE9-5275C8A7CC98}"/>
              </a:ext>
            </a:extLst>
          </p:cNvPr>
          <p:cNvPicPr/>
          <p:nvPr/>
        </p:nvPicPr>
        <p:blipFill rotWithShape="1">
          <a:blip r:embed="rId4" cstate="print">
            <a:extLst>
              <a:ext uri="{28A0092B-C50C-407E-A947-70E740481C1C}">
                <a14:useLocalDpi xmlns:a14="http://schemas.microsoft.com/office/drawing/2010/main" val="0"/>
              </a:ext>
            </a:extLst>
          </a:blip>
          <a:srcRect b="13134"/>
          <a:stretch/>
        </p:blipFill>
        <p:spPr bwMode="auto">
          <a:xfrm>
            <a:off x="6507126" y="4090099"/>
            <a:ext cx="3870905" cy="25831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44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26B2DDE-C0B4-46DA-A622-2D4E669FBA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842" y="199359"/>
            <a:ext cx="4086446" cy="3064835"/>
          </a:xfrm>
          <a:prstGeom prst="rect">
            <a:avLst/>
          </a:prstGeom>
        </p:spPr>
      </p:pic>
      <p:pic>
        <p:nvPicPr>
          <p:cNvPr id="5" name="Imagen 4">
            <a:extLst>
              <a:ext uri="{FF2B5EF4-FFF2-40B4-BE49-F238E27FC236}">
                <a16:creationId xmlns:a16="http://schemas.microsoft.com/office/drawing/2014/main" id="{A62DAFAA-006F-4F2E-A8D9-40A1C5BF8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842" y="3899490"/>
            <a:ext cx="4086446" cy="2650165"/>
          </a:xfrm>
          <a:prstGeom prst="rect">
            <a:avLst/>
          </a:prstGeom>
        </p:spPr>
      </p:pic>
      <p:pic>
        <p:nvPicPr>
          <p:cNvPr id="7" name="Imagen 6">
            <a:extLst>
              <a:ext uri="{FF2B5EF4-FFF2-40B4-BE49-F238E27FC236}">
                <a16:creationId xmlns:a16="http://schemas.microsoft.com/office/drawing/2014/main" id="{88757294-492C-46ED-8989-0942DDC90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041" y="621414"/>
            <a:ext cx="4211379" cy="5615172"/>
          </a:xfrm>
          <a:prstGeom prst="rect">
            <a:avLst/>
          </a:prstGeom>
        </p:spPr>
      </p:pic>
    </p:spTree>
    <p:extLst>
      <p:ext uri="{BB962C8B-B14F-4D97-AF65-F5344CB8AC3E}">
        <p14:creationId xmlns:p14="http://schemas.microsoft.com/office/powerpoint/2010/main" val="255039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BB242F-0AAA-44B5-9858-000F91CA44A8}"/>
              </a:ext>
            </a:extLst>
          </p:cNvPr>
          <p:cNvSpPr txBox="1">
            <a:spLocks/>
          </p:cNvSpPr>
          <p:nvPr/>
        </p:nvSpPr>
        <p:spPr>
          <a:xfrm>
            <a:off x="2109494" y="514350"/>
            <a:ext cx="7539331" cy="897228"/>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a:solidFill>
                  <a:schemeClr val="accent2">
                    <a:lumMod val="50000"/>
                  </a:schemeClr>
                </a:solidFill>
              </a:rPr>
              <a:t>CAMPAÑA COVID-19 </a:t>
            </a:r>
          </a:p>
        </p:txBody>
      </p:sp>
      <p:pic>
        <p:nvPicPr>
          <p:cNvPr id="3" name="10 Imagen">
            <a:extLst>
              <a:ext uri="{FF2B5EF4-FFF2-40B4-BE49-F238E27FC236}">
                <a16:creationId xmlns:a16="http://schemas.microsoft.com/office/drawing/2014/main" id="{318BD87E-F4B2-4DC6-A5AA-B7318CBA87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661" y="417779"/>
            <a:ext cx="1655689" cy="1251440"/>
          </a:xfrm>
          <a:prstGeom prst="rect">
            <a:avLst/>
          </a:prstGeom>
        </p:spPr>
      </p:pic>
      <p:sp>
        <p:nvSpPr>
          <p:cNvPr id="4" name="CuadroTexto 3">
            <a:extLst>
              <a:ext uri="{FF2B5EF4-FFF2-40B4-BE49-F238E27FC236}">
                <a16:creationId xmlns:a16="http://schemas.microsoft.com/office/drawing/2014/main" id="{801BA90E-8F48-4157-9750-D14A359EEC71}"/>
              </a:ext>
            </a:extLst>
          </p:cNvPr>
          <p:cNvSpPr txBox="1"/>
          <p:nvPr/>
        </p:nvSpPr>
        <p:spPr>
          <a:xfrm>
            <a:off x="1142937" y="1669219"/>
            <a:ext cx="9906126" cy="400110"/>
          </a:xfrm>
          <a:prstGeom prst="rect">
            <a:avLst/>
          </a:prstGeom>
          <a:noFill/>
        </p:spPr>
        <p:txBody>
          <a:bodyPr wrap="square">
            <a:spAutoFit/>
          </a:bodyPr>
          <a:lstStyle/>
          <a:p>
            <a:pPr algn="ctr"/>
            <a:r>
              <a:rPr lang="es-419" sz="2000" dirty="0">
                <a:latin typeface="Arial" panose="020B0604020202020204" pitchFamily="34" charset="0"/>
                <a:cs typeface="Arial" panose="020B0604020202020204" pitchFamily="34" charset="0"/>
              </a:rPr>
              <a:t>¨Respeta tu espacio, respeta tu vida y la de lo demás.¨  </a:t>
            </a:r>
            <a:endParaRPr lang="en-US" sz="200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195493D5-28D4-4328-8DE3-935E3B2C8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9" y="3133725"/>
            <a:ext cx="3895726" cy="3300603"/>
          </a:xfrm>
          <a:prstGeom prst="rect">
            <a:avLst/>
          </a:prstGeom>
        </p:spPr>
      </p:pic>
      <p:pic>
        <p:nvPicPr>
          <p:cNvPr id="8" name="Imagen 7">
            <a:extLst>
              <a:ext uri="{FF2B5EF4-FFF2-40B4-BE49-F238E27FC236}">
                <a16:creationId xmlns:a16="http://schemas.microsoft.com/office/drawing/2014/main" id="{06561547-3B4D-4CF2-8EE2-176ED7651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5515" y="3133725"/>
            <a:ext cx="2348210" cy="3300603"/>
          </a:xfrm>
          <a:prstGeom prst="rect">
            <a:avLst/>
          </a:prstGeom>
        </p:spPr>
      </p:pic>
      <p:pic>
        <p:nvPicPr>
          <p:cNvPr id="10" name="Imagen 9">
            <a:extLst>
              <a:ext uri="{FF2B5EF4-FFF2-40B4-BE49-F238E27FC236}">
                <a16:creationId xmlns:a16="http://schemas.microsoft.com/office/drawing/2014/main" id="{616F393C-D5EC-4201-9C8F-D816D7814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601" y="3133725"/>
            <a:ext cx="4737622" cy="3300603"/>
          </a:xfrm>
          <a:prstGeom prst="rect">
            <a:avLst/>
          </a:prstGeom>
        </p:spPr>
      </p:pic>
    </p:spTree>
    <p:extLst>
      <p:ext uri="{BB962C8B-B14F-4D97-AF65-F5344CB8AC3E}">
        <p14:creationId xmlns:p14="http://schemas.microsoft.com/office/powerpoint/2010/main" val="181019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009" y="3012496"/>
            <a:ext cx="4347725" cy="3082350"/>
          </a:xfrm>
          <a:prstGeom prst="rect">
            <a:avLst/>
          </a:prstGeom>
        </p:spPr>
      </p:pic>
      <p:sp>
        <p:nvSpPr>
          <p:cNvPr id="7" name="CuadroTexto 6">
            <a:extLst>
              <a:ext uri="{FF2B5EF4-FFF2-40B4-BE49-F238E27FC236}">
                <a16:creationId xmlns:a16="http://schemas.microsoft.com/office/drawing/2014/main" id="{1D5CE41B-EB16-4D73-976B-377FC5283608}"/>
              </a:ext>
            </a:extLst>
          </p:cNvPr>
          <p:cNvSpPr txBox="1"/>
          <p:nvPr/>
        </p:nvSpPr>
        <p:spPr>
          <a:xfrm>
            <a:off x="1651464" y="1700023"/>
            <a:ext cx="9906126" cy="707886"/>
          </a:xfrm>
          <a:prstGeom prst="rect">
            <a:avLst/>
          </a:prstGeom>
          <a:noFill/>
        </p:spPr>
        <p:txBody>
          <a:bodyPr wrap="square">
            <a:spAutoFit/>
          </a:bodyPr>
          <a:lstStyle/>
          <a:p>
            <a:pPr algn="ctr"/>
            <a:r>
              <a:rPr lang="es-419" sz="2000" dirty="0">
                <a:latin typeface="Arial" panose="020B0604020202020204" pitchFamily="34" charset="0"/>
                <a:cs typeface="Arial" panose="020B0604020202020204" pitchFamily="34" charset="0"/>
              </a:rPr>
              <a:t>Se realizo la entrega de 500 kits de alimentación y donde se beneficiaron las familias mas vulnerables de nuestra Parroquia </a:t>
            </a:r>
            <a:endParaRPr lang="en-US" sz="20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204BEC4B-35E4-44DE-A80C-051E5020F243}"/>
              </a:ext>
            </a:extLst>
          </p:cNvPr>
          <p:cNvSpPr txBox="1"/>
          <p:nvPr/>
        </p:nvSpPr>
        <p:spPr>
          <a:xfrm>
            <a:off x="2464706" y="653590"/>
            <a:ext cx="6148277" cy="646331"/>
          </a:xfrm>
          <a:prstGeom prst="rect">
            <a:avLst/>
          </a:prstGeom>
          <a:noFill/>
        </p:spPr>
        <p:txBody>
          <a:bodyPr wrap="square">
            <a:spAutoFit/>
          </a:bodyPr>
          <a:lstStyle/>
          <a:p>
            <a:pPr algn="ctr"/>
            <a:r>
              <a:rPr lang="es-EC" sz="3600" b="1" dirty="0">
                <a:solidFill>
                  <a:schemeClr val="accent2">
                    <a:lumMod val="50000"/>
                  </a:schemeClr>
                </a:solidFill>
              </a:rPr>
              <a:t>KITS DE ALIMENTACIÓN </a:t>
            </a:r>
            <a:endParaRPr lang="en-US" sz="3600" b="1" dirty="0"/>
          </a:p>
        </p:txBody>
      </p:sp>
      <p:pic>
        <p:nvPicPr>
          <p:cNvPr id="10" name="Imagen 9">
            <a:extLst>
              <a:ext uri="{FF2B5EF4-FFF2-40B4-BE49-F238E27FC236}">
                <a16:creationId xmlns:a16="http://schemas.microsoft.com/office/drawing/2014/main" id="{7FBA6B56-6283-4B35-A099-BC8F60D0BD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526" y="3012496"/>
            <a:ext cx="4347725" cy="3082350"/>
          </a:xfrm>
          <a:prstGeom prst="rect">
            <a:avLst/>
          </a:prstGeom>
        </p:spPr>
      </p:pic>
      <p:pic>
        <p:nvPicPr>
          <p:cNvPr id="13" name="10 Imagen">
            <a:extLst>
              <a:ext uri="{FF2B5EF4-FFF2-40B4-BE49-F238E27FC236}">
                <a16:creationId xmlns:a16="http://schemas.microsoft.com/office/drawing/2014/main" id="{A18FA3C2-4B2F-42FE-9E3D-188244C39E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0908" y="217754"/>
            <a:ext cx="1655689" cy="1251440"/>
          </a:xfrm>
          <a:prstGeom prst="rect">
            <a:avLst/>
          </a:prstGeom>
        </p:spPr>
      </p:pic>
    </p:spTree>
    <p:extLst>
      <p:ext uri="{BB962C8B-B14F-4D97-AF65-F5344CB8AC3E}">
        <p14:creationId xmlns:p14="http://schemas.microsoft.com/office/powerpoint/2010/main" val="4094186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370993" y="494985"/>
            <a:ext cx="7450013" cy="978463"/>
          </a:xfrm>
        </p:spPr>
        <p:txBody>
          <a:bodyPr/>
          <a:lstStyle/>
          <a:p>
            <a:r>
              <a:rPr lang="es-EC" b="1" dirty="0">
                <a:solidFill>
                  <a:schemeClr val="accent2">
                    <a:lumMod val="50000"/>
                  </a:schemeClr>
                </a:solidFill>
              </a:rPr>
              <a:t>ANTECEDENTE Y MARCO LEGAL</a:t>
            </a:r>
          </a:p>
        </p:txBody>
      </p:sp>
      <p:graphicFrame>
        <p:nvGraphicFramePr>
          <p:cNvPr id="5" name="Tabla 4"/>
          <p:cNvGraphicFramePr>
            <a:graphicFrameLocks noGrp="1"/>
          </p:cNvGraphicFramePr>
          <p:nvPr>
            <p:extLst>
              <p:ext uri="{D42A27DB-BD31-4B8C-83A1-F6EECF244321}">
                <p14:modId xmlns:p14="http://schemas.microsoft.com/office/powerpoint/2010/main" val="3430493171"/>
              </p:ext>
            </p:extLst>
          </p:nvPr>
        </p:nvGraphicFramePr>
        <p:xfrm>
          <a:off x="1144072" y="1710573"/>
          <a:ext cx="9903854" cy="4215849"/>
        </p:xfrm>
        <a:graphic>
          <a:graphicData uri="http://schemas.openxmlformats.org/drawingml/2006/table">
            <a:tbl>
              <a:tblPr firstRow="1" bandRow="1">
                <a:tableStyleId>{5C22544A-7EE6-4342-B048-85BDC9FD1C3A}</a:tableStyleId>
              </a:tblPr>
              <a:tblGrid>
                <a:gridCol w="3415536">
                  <a:extLst>
                    <a:ext uri="{9D8B030D-6E8A-4147-A177-3AD203B41FA5}">
                      <a16:colId xmlns:a16="http://schemas.microsoft.com/office/drawing/2014/main" val="688223625"/>
                    </a:ext>
                  </a:extLst>
                </a:gridCol>
                <a:gridCol w="1490318">
                  <a:extLst>
                    <a:ext uri="{9D8B030D-6E8A-4147-A177-3AD203B41FA5}">
                      <a16:colId xmlns:a16="http://schemas.microsoft.com/office/drawing/2014/main" val="409059498"/>
                    </a:ext>
                  </a:extLst>
                </a:gridCol>
                <a:gridCol w="4998000">
                  <a:extLst>
                    <a:ext uri="{9D8B030D-6E8A-4147-A177-3AD203B41FA5}">
                      <a16:colId xmlns:a16="http://schemas.microsoft.com/office/drawing/2014/main" val="19173174"/>
                    </a:ext>
                  </a:extLst>
                </a:gridCol>
              </a:tblGrid>
              <a:tr h="567917">
                <a:tc>
                  <a:txBody>
                    <a:bodyPr/>
                    <a:lstStyle/>
                    <a:p>
                      <a:pPr algn="ctr"/>
                      <a:r>
                        <a:rPr lang="es-EC" dirty="0">
                          <a:latin typeface="Arial" panose="020B0604020202020204" pitchFamily="34" charset="0"/>
                          <a:cs typeface="Arial" panose="020B0604020202020204" pitchFamily="34" charset="0"/>
                        </a:rPr>
                        <a:t>CUERPO</a:t>
                      </a:r>
                      <a:r>
                        <a:rPr lang="es-EC" baseline="0" dirty="0">
                          <a:latin typeface="Arial" panose="020B0604020202020204" pitchFamily="34" charset="0"/>
                          <a:cs typeface="Arial" panose="020B0604020202020204" pitchFamily="34" charset="0"/>
                        </a:rPr>
                        <a:t> LEGAL</a:t>
                      </a:r>
                      <a:endParaRPr lang="es-EC" dirty="0">
                        <a:latin typeface="Arial" panose="020B0604020202020204" pitchFamily="34" charset="0"/>
                        <a:cs typeface="Arial" panose="020B0604020202020204" pitchFamily="34" charset="0"/>
                      </a:endParaRPr>
                    </a:p>
                  </a:txBody>
                  <a:tcPr>
                    <a:solidFill>
                      <a:srgbClr val="1B8E0C"/>
                    </a:solidFill>
                  </a:tcPr>
                </a:tc>
                <a:tc>
                  <a:txBody>
                    <a:bodyPr/>
                    <a:lstStyle/>
                    <a:p>
                      <a:pPr algn="ctr"/>
                      <a:r>
                        <a:rPr lang="es-EC" dirty="0">
                          <a:latin typeface="Arial" panose="020B0604020202020204" pitchFamily="34" charset="0"/>
                          <a:cs typeface="Arial" panose="020B0604020202020204" pitchFamily="34" charset="0"/>
                        </a:rPr>
                        <a:t>ARTICULO</a:t>
                      </a:r>
                    </a:p>
                  </a:txBody>
                  <a:tcPr>
                    <a:solidFill>
                      <a:srgbClr val="1B8E0C"/>
                    </a:solidFill>
                  </a:tcPr>
                </a:tc>
                <a:tc>
                  <a:txBody>
                    <a:bodyPr/>
                    <a:lstStyle/>
                    <a:p>
                      <a:pPr algn="ctr"/>
                      <a:r>
                        <a:rPr lang="es-EC" dirty="0">
                          <a:latin typeface="Arial" panose="020B0604020202020204" pitchFamily="34" charset="0"/>
                          <a:cs typeface="Arial" panose="020B0604020202020204" pitchFamily="34" charset="0"/>
                        </a:rPr>
                        <a:t>ESTABLECE</a:t>
                      </a:r>
                    </a:p>
                  </a:txBody>
                  <a:tcPr>
                    <a:solidFill>
                      <a:srgbClr val="1B8E0C"/>
                    </a:solidFill>
                  </a:tcPr>
                </a:tc>
                <a:extLst>
                  <a:ext uri="{0D108BD9-81ED-4DB2-BD59-A6C34878D82A}">
                    <a16:rowId xmlns:a16="http://schemas.microsoft.com/office/drawing/2014/main" val="2093999412"/>
                  </a:ext>
                </a:extLst>
              </a:tr>
              <a:tr h="1432765">
                <a:tc>
                  <a:txBody>
                    <a:bodyPr/>
                    <a:lstStyle/>
                    <a:p>
                      <a:pPr algn="just"/>
                      <a:r>
                        <a:rPr lang="es-EC" sz="1800" kern="1200" dirty="0">
                          <a:solidFill>
                            <a:schemeClr val="dk1"/>
                          </a:solidFill>
                          <a:effectLst/>
                          <a:latin typeface="Arial" panose="020B0604020202020204" pitchFamily="34" charset="0"/>
                          <a:ea typeface="+mn-ea"/>
                          <a:cs typeface="Arial" panose="020B0604020202020204" pitchFamily="34" charset="0"/>
                        </a:rPr>
                        <a:t>Ley Orgánica del Consejo de Participación Ciudadana y Control Social </a:t>
                      </a:r>
                      <a:endParaRPr lang="es-EC" dirty="0">
                        <a:latin typeface="Arial" panose="020B0604020202020204" pitchFamily="34" charset="0"/>
                        <a:cs typeface="Arial" panose="020B0604020202020204" pitchFamily="34" charset="0"/>
                      </a:endParaRPr>
                    </a:p>
                  </a:txBody>
                  <a:tcPr/>
                </a:tc>
                <a:tc>
                  <a:txBody>
                    <a:bodyPr/>
                    <a:lstStyle/>
                    <a:p>
                      <a:r>
                        <a:rPr lang="es-EC" dirty="0">
                          <a:latin typeface="Arial" panose="020B0604020202020204" pitchFamily="34" charset="0"/>
                          <a:cs typeface="Arial" panose="020B0604020202020204" pitchFamily="34" charset="0"/>
                        </a:rPr>
                        <a:t>Articulo</a:t>
                      </a:r>
                      <a:r>
                        <a:rPr lang="es-EC" baseline="0" dirty="0">
                          <a:latin typeface="Arial" panose="020B0604020202020204" pitchFamily="34" charset="0"/>
                          <a:cs typeface="Arial" panose="020B0604020202020204" pitchFamily="34" charset="0"/>
                        </a:rPr>
                        <a:t> 11</a:t>
                      </a:r>
                      <a:endParaRPr lang="es-EC" dirty="0">
                        <a:latin typeface="Arial" panose="020B0604020202020204" pitchFamily="34" charset="0"/>
                        <a:cs typeface="Arial" panose="020B060402020202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dirty="0">
                          <a:latin typeface="Arial" panose="020B0604020202020204" pitchFamily="34" charset="0"/>
                          <a:cs typeface="Arial" panose="020B0604020202020204" pitchFamily="34" charset="0"/>
                        </a:rPr>
                        <a:t>Rendir Cuentas es </a:t>
                      </a:r>
                      <a:r>
                        <a:rPr lang="es-EC" sz="1800" kern="1200" dirty="0">
                          <a:solidFill>
                            <a:schemeClr val="dk1"/>
                          </a:solidFill>
                          <a:effectLst/>
                          <a:latin typeface="Arial" panose="020B0604020202020204" pitchFamily="34" charset="0"/>
                          <a:ea typeface="+mn-ea"/>
                          <a:cs typeface="Arial" panose="020B0604020202020204" pitchFamily="34" charset="0"/>
                        </a:rPr>
                        <a:t>obligatoriedad para todas las autoridades electas por votación popular y su incumplimiento será reportado a la Contraloría General del Estado.</a:t>
                      </a:r>
                    </a:p>
                  </a:txBody>
                  <a:tcPr/>
                </a:tc>
                <a:extLst>
                  <a:ext uri="{0D108BD9-81ED-4DB2-BD59-A6C34878D82A}">
                    <a16:rowId xmlns:a16="http://schemas.microsoft.com/office/drawing/2014/main" val="3009285878"/>
                  </a:ext>
                </a:extLst>
              </a:tr>
              <a:tr h="1396809">
                <a:tc>
                  <a:txBody>
                    <a:bodyPr/>
                    <a:lstStyle/>
                    <a:p>
                      <a:pPr algn="just"/>
                      <a:r>
                        <a:rPr lang="es-EC" sz="1800" kern="1200" dirty="0">
                          <a:solidFill>
                            <a:schemeClr val="dk1"/>
                          </a:solidFill>
                          <a:effectLst/>
                          <a:latin typeface="Arial" panose="020B0604020202020204" pitchFamily="34" charset="0"/>
                          <a:ea typeface="+mn-ea"/>
                          <a:cs typeface="Arial" panose="020B0604020202020204" pitchFamily="34" charset="0"/>
                        </a:rPr>
                        <a:t>Constitución de la República del Ecuador </a:t>
                      </a:r>
                      <a:endParaRPr lang="es-EC" dirty="0">
                        <a:latin typeface="Arial" panose="020B0604020202020204" pitchFamily="34" charset="0"/>
                        <a:cs typeface="Arial" panose="020B0604020202020204" pitchFamily="34" charset="0"/>
                      </a:endParaRPr>
                    </a:p>
                  </a:txBody>
                  <a:tcPr/>
                </a:tc>
                <a:tc>
                  <a:txBody>
                    <a:bodyPr/>
                    <a:lstStyle/>
                    <a:p>
                      <a:r>
                        <a:rPr lang="es-EC" dirty="0">
                          <a:latin typeface="Arial" panose="020B0604020202020204" pitchFamily="34" charset="0"/>
                          <a:cs typeface="Arial" panose="020B0604020202020204" pitchFamily="34" charset="0"/>
                        </a:rPr>
                        <a:t>Articulo 208 numeral 2</a:t>
                      </a: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1800" kern="1200" dirty="0">
                          <a:solidFill>
                            <a:schemeClr val="dk1"/>
                          </a:solidFill>
                          <a:effectLst/>
                          <a:latin typeface="Arial" panose="020B0604020202020204" pitchFamily="34" charset="0"/>
                          <a:ea typeface="+mn-ea"/>
                          <a:cs typeface="Arial" panose="020B0604020202020204" pitchFamily="34" charset="0"/>
                        </a:rPr>
                        <a:t>Consejo de participación Ciudadana y Control </a:t>
                      </a:r>
                      <a:r>
                        <a:rPr lang="es-EC" sz="1800" i="0" kern="1200" dirty="0">
                          <a:solidFill>
                            <a:schemeClr val="dk1"/>
                          </a:solidFill>
                          <a:effectLst/>
                          <a:latin typeface="Arial" panose="020B0604020202020204" pitchFamily="34" charset="0"/>
                          <a:ea typeface="+mn-ea"/>
                          <a:cs typeface="Arial" panose="020B0604020202020204" pitchFamily="34" charset="0"/>
                        </a:rPr>
                        <a:t>Social Establece</a:t>
                      </a:r>
                      <a:r>
                        <a:rPr lang="es-EC" sz="1800" i="0" kern="1200" baseline="0" dirty="0">
                          <a:solidFill>
                            <a:schemeClr val="dk1"/>
                          </a:solidFill>
                          <a:effectLst/>
                          <a:latin typeface="Arial" panose="020B0604020202020204" pitchFamily="34" charset="0"/>
                          <a:ea typeface="+mn-ea"/>
                          <a:cs typeface="Arial" panose="020B0604020202020204" pitchFamily="34" charset="0"/>
                        </a:rPr>
                        <a:t> los</a:t>
                      </a:r>
                      <a:r>
                        <a:rPr lang="es-EC" sz="1800" i="0" kern="1200" dirty="0">
                          <a:solidFill>
                            <a:schemeClr val="dk1"/>
                          </a:solidFill>
                          <a:effectLst/>
                          <a:latin typeface="Arial" panose="020B0604020202020204" pitchFamily="34" charset="0"/>
                          <a:ea typeface="+mn-ea"/>
                          <a:cs typeface="Arial" panose="020B0604020202020204" pitchFamily="34" charset="0"/>
                        </a:rPr>
                        <a:t> mecanismos de rendición de cuentas de las instituciones y entidades del sector público, y coadyuvar procesos de veeduría ciudadana y control social</a:t>
                      </a:r>
                    </a:p>
                  </a:txBody>
                  <a:tcPr/>
                </a:tc>
                <a:extLst>
                  <a:ext uri="{0D108BD9-81ED-4DB2-BD59-A6C34878D82A}">
                    <a16:rowId xmlns:a16="http://schemas.microsoft.com/office/drawing/2014/main" val="3357510966"/>
                  </a:ext>
                </a:extLst>
              </a:tr>
              <a:tr h="752127">
                <a:tc>
                  <a:txBody>
                    <a:bodyPr/>
                    <a:lstStyle/>
                    <a:p>
                      <a:pPr algn="just"/>
                      <a:r>
                        <a:rPr lang="es-EC" sz="1800" kern="1200" dirty="0">
                          <a:solidFill>
                            <a:schemeClr val="dk1"/>
                          </a:solidFill>
                          <a:effectLst/>
                          <a:latin typeface="Arial" panose="020B0604020202020204" pitchFamily="34" charset="0"/>
                          <a:ea typeface="+mn-ea"/>
                          <a:cs typeface="Arial" panose="020B0604020202020204" pitchFamily="34" charset="0"/>
                        </a:rPr>
                        <a:t>Ley Orgánica de Participación Ciudadana</a:t>
                      </a:r>
                      <a:endParaRPr lang="es-EC" dirty="0">
                        <a:latin typeface="Arial" panose="020B0604020202020204" pitchFamily="34" charset="0"/>
                        <a:cs typeface="Arial" panose="020B0604020202020204" pitchFamily="34" charset="0"/>
                      </a:endParaRPr>
                    </a:p>
                  </a:txBody>
                  <a:tcPr/>
                </a:tc>
                <a:tc>
                  <a:txBody>
                    <a:bodyPr/>
                    <a:lstStyle/>
                    <a:p>
                      <a:r>
                        <a:rPr lang="es-EC" sz="1800" kern="1200" dirty="0">
                          <a:solidFill>
                            <a:schemeClr val="dk1"/>
                          </a:solidFill>
                          <a:effectLst/>
                          <a:latin typeface="Arial" panose="020B0604020202020204" pitchFamily="34" charset="0"/>
                          <a:ea typeface="+mn-ea"/>
                          <a:cs typeface="Arial" panose="020B0604020202020204" pitchFamily="34" charset="0"/>
                        </a:rPr>
                        <a:t>Artículo 94</a:t>
                      </a:r>
                      <a:endParaRPr lang="es-EC" dirty="0">
                        <a:latin typeface="Arial" panose="020B0604020202020204" pitchFamily="34" charset="0"/>
                        <a:cs typeface="Arial" panose="020B0604020202020204" pitchFamily="34" charset="0"/>
                      </a:endParaRPr>
                    </a:p>
                  </a:txBody>
                  <a:tcPr/>
                </a:tc>
                <a:tc>
                  <a:txBody>
                    <a:bodyPr/>
                    <a:lstStyle/>
                    <a:p>
                      <a:pPr algn="just"/>
                      <a:r>
                        <a:rPr lang="es-EC" dirty="0">
                          <a:latin typeface="Arial" panose="020B0604020202020204" pitchFamily="34" charset="0"/>
                          <a:cs typeface="Arial" panose="020B0604020202020204" pitchFamily="34" charset="0"/>
                        </a:rPr>
                        <a:t>Concordancia con la Constitución de la República del Ecuador,</a:t>
                      </a:r>
                      <a:r>
                        <a:rPr lang="es-EC" baseline="0"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articulo 208 numeral 2 </a:t>
                      </a:r>
                    </a:p>
                  </a:txBody>
                  <a:tcPr/>
                </a:tc>
                <a:extLst>
                  <a:ext uri="{0D108BD9-81ED-4DB2-BD59-A6C34878D82A}">
                    <a16:rowId xmlns:a16="http://schemas.microsoft.com/office/drawing/2014/main" val="685756856"/>
                  </a:ext>
                </a:extLst>
              </a:tr>
            </a:tbl>
          </a:graphicData>
        </a:graphic>
      </p:graphicFrame>
    </p:spTree>
    <p:extLst>
      <p:ext uri="{BB962C8B-B14F-4D97-AF65-F5344CB8AC3E}">
        <p14:creationId xmlns:p14="http://schemas.microsoft.com/office/powerpoint/2010/main" val="240752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D160BB-8242-486E-8A7F-02FB94665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4427" y="382772"/>
            <a:ext cx="2224863" cy="2966484"/>
          </a:xfrm>
          <a:prstGeom prst="rect">
            <a:avLst/>
          </a:prstGeom>
        </p:spPr>
      </p:pic>
      <p:pic>
        <p:nvPicPr>
          <p:cNvPr id="6" name="Imagen 5">
            <a:extLst>
              <a:ext uri="{FF2B5EF4-FFF2-40B4-BE49-F238E27FC236}">
                <a16:creationId xmlns:a16="http://schemas.microsoft.com/office/drawing/2014/main" id="{F3CD72BB-0448-4F27-AADE-A9D03A53B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649" y="382772"/>
            <a:ext cx="2224863" cy="2966484"/>
          </a:xfrm>
          <a:prstGeom prst="rect">
            <a:avLst/>
          </a:prstGeom>
        </p:spPr>
      </p:pic>
      <p:pic>
        <p:nvPicPr>
          <p:cNvPr id="8" name="Imagen 7">
            <a:extLst>
              <a:ext uri="{FF2B5EF4-FFF2-40B4-BE49-F238E27FC236}">
                <a16:creationId xmlns:a16="http://schemas.microsoft.com/office/drawing/2014/main" id="{7ADFAC9C-4C8A-4D7C-943B-48455B3EB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0045" y="382772"/>
            <a:ext cx="2224863" cy="2966484"/>
          </a:xfrm>
          <a:prstGeom prst="rect">
            <a:avLst/>
          </a:prstGeom>
        </p:spPr>
      </p:pic>
      <p:pic>
        <p:nvPicPr>
          <p:cNvPr id="10" name="Imagen 9">
            <a:extLst>
              <a:ext uri="{FF2B5EF4-FFF2-40B4-BE49-F238E27FC236}">
                <a16:creationId xmlns:a16="http://schemas.microsoft.com/office/drawing/2014/main" id="{5479CA99-2336-4721-BE27-D71EBFD03A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4426" y="3721393"/>
            <a:ext cx="2224864" cy="2966485"/>
          </a:xfrm>
          <a:prstGeom prst="rect">
            <a:avLst/>
          </a:prstGeom>
        </p:spPr>
      </p:pic>
      <p:pic>
        <p:nvPicPr>
          <p:cNvPr id="12" name="Imagen 11">
            <a:extLst>
              <a:ext uri="{FF2B5EF4-FFF2-40B4-BE49-F238E27FC236}">
                <a16:creationId xmlns:a16="http://schemas.microsoft.com/office/drawing/2014/main" id="{3D6727C4-4840-4A6B-A5F4-870E57EA5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7649" y="3721394"/>
            <a:ext cx="2224863" cy="2966484"/>
          </a:xfrm>
          <a:prstGeom prst="rect">
            <a:avLst/>
          </a:prstGeom>
        </p:spPr>
      </p:pic>
      <p:pic>
        <p:nvPicPr>
          <p:cNvPr id="14" name="Imagen 13">
            <a:extLst>
              <a:ext uri="{FF2B5EF4-FFF2-40B4-BE49-F238E27FC236}">
                <a16:creationId xmlns:a16="http://schemas.microsoft.com/office/drawing/2014/main" id="{DA34CEF8-7CD5-44ED-9A88-B85678EAC6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044" y="3721393"/>
            <a:ext cx="2224863" cy="2966484"/>
          </a:xfrm>
          <a:prstGeom prst="rect">
            <a:avLst/>
          </a:prstGeom>
        </p:spPr>
      </p:pic>
    </p:spTree>
    <p:extLst>
      <p:ext uri="{BB962C8B-B14F-4D97-AF65-F5344CB8AC3E}">
        <p14:creationId xmlns:p14="http://schemas.microsoft.com/office/powerpoint/2010/main" val="2688317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38D59F-C509-4C03-9261-06FD58C8C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587" y="1489201"/>
            <a:ext cx="4160874" cy="2318788"/>
          </a:xfrm>
          <a:prstGeom prst="rect">
            <a:avLst/>
          </a:prstGeom>
        </p:spPr>
      </p:pic>
      <p:pic>
        <p:nvPicPr>
          <p:cNvPr id="7" name="Imagen 6">
            <a:extLst>
              <a:ext uri="{FF2B5EF4-FFF2-40B4-BE49-F238E27FC236}">
                <a16:creationId xmlns:a16="http://schemas.microsoft.com/office/drawing/2014/main" id="{76B663EC-BD84-4C4D-8911-05DA810AE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86" y="3935002"/>
            <a:ext cx="4160874" cy="2647585"/>
          </a:xfrm>
          <a:prstGeom prst="rect">
            <a:avLst/>
          </a:prstGeom>
        </p:spPr>
      </p:pic>
      <p:pic>
        <p:nvPicPr>
          <p:cNvPr id="9" name="Imagen 8">
            <a:extLst>
              <a:ext uri="{FF2B5EF4-FFF2-40B4-BE49-F238E27FC236}">
                <a16:creationId xmlns:a16="http://schemas.microsoft.com/office/drawing/2014/main" id="{53D06A43-52E7-43C3-B57E-844591556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405" y="1489201"/>
            <a:ext cx="4546008" cy="2340491"/>
          </a:xfrm>
          <a:prstGeom prst="rect">
            <a:avLst/>
          </a:prstGeom>
        </p:spPr>
      </p:pic>
      <p:pic>
        <p:nvPicPr>
          <p:cNvPr id="11" name="Imagen 10">
            <a:extLst>
              <a:ext uri="{FF2B5EF4-FFF2-40B4-BE49-F238E27FC236}">
                <a16:creationId xmlns:a16="http://schemas.microsoft.com/office/drawing/2014/main" id="{80988B6D-4FC5-49E0-9122-2E400552F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405" y="3935001"/>
            <a:ext cx="4546009" cy="2647586"/>
          </a:xfrm>
          <a:prstGeom prst="rect">
            <a:avLst/>
          </a:prstGeom>
        </p:spPr>
      </p:pic>
      <p:sp>
        <p:nvSpPr>
          <p:cNvPr id="6" name="CuadroTexto 5">
            <a:extLst>
              <a:ext uri="{FF2B5EF4-FFF2-40B4-BE49-F238E27FC236}">
                <a16:creationId xmlns:a16="http://schemas.microsoft.com/office/drawing/2014/main" id="{705C6FB1-9CCC-4F60-A4C1-89887D768E97}"/>
              </a:ext>
            </a:extLst>
          </p:cNvPr>
          <p:cNvSpPr txBox="1"/>
          <p:nvPr/>
        </p:nvSpPr>
        <p:spPr>
          <a:xfrm>
            <a:off x="1529125" y="539043"/>
            <a:ext cx="9906126" cy="1015663"/>
          </a:xfrm>
          <a:prstGeom prst="rect">
            <a:avLst/>
          </a:prstGeom>
          <a:noFill/>
        </p:spPr>
        <p:txBody>
          <a:bodyPr wrap="square">
            <a:spAutoFit/>
          </a:bodyPr>
          <a:lstStyle/>
          <a:p>
            <a:pPr algn="ctr"/>
            <a:r>
              <a:rPr lang="es-419" sz="2000" dirty="0">
                <a:latin typeface="Arial" panose="020B0604020202020204" pitchFamily="34" charset="0"/>
                <a:cs typeface="Arial" panose="020B0604020202020204" pitchFamily="34" charset="0"/>
              </a:rPr>
              <a:t>Gracias a la empresa privada que nos donaron 130 cajas de plátano equivalente a 10.000 unidades de plátano, el cual fue entregado a la comunidad de nuestra Parroquia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683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3331506" y="594648"/>
            <a:ext cx="5696949" cy="970728"/>
          </a:xfrm>
        </p:spPr>
        <p:txBody>
          <a:bodyPr>
            <a:normAutofit/>
          </a:bodyPr>
          <a:lstStyle/>
          <a:p>
            <a:pPr algn="ctr"/>
            <a:r>
              <a:rPr lang="es-EC" b="1" dirty="0">
                <a:solidFill>
                  <a:schemeClr val="accent2">
                    <a:lumMod val="50000"/>
                  </a:schemeClr>
                </a:solidFill>
              </a:rPr>
              <a:t>BRIGADAS MEDICAS</a:t>
            </a:r>
          </a:p>
        </p:txBody>
      </p:sp>
      <p:sp>
        <p:nvSpPr>
          <p:cNvPr id="11" name="Marcador de texto 4"/>
          <p:cNvSpPr txBox="1">
            <a:spLocks/>
          </p:cNvSpPr>
          <p:nvPr/>
        </p:nvSpPr>
        <p:spPr>
          <a:xfrm>
            <a:off x="1771318" y="1757102"/>
            <a:ext cx="10030255" cy="207422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Se cumplió con la jornada de:</a:t>
            </a:r>
          </a:p>
          <a:p>
            <a:pPr algn="just"/>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s-EC" sz="2000" dirty="0">
                <a:solidFill>
                  <a:schemeClr val="tx1"/>
                </a:solidFill>
                <a:latin typeface="Arial" panose="020B0604020202020204" pitchFamily="34" charset="0"/>
                <a:cs typeface="Arial" panose="020B0604020202020204" pitchFamily="34" charset="0"/>
              </a:rPr>
              <a:t>Oftalmológica</a:t>
            </a:r>
          </a:p>
          <a:p>
            <a:pPr algn="just"/>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Control de signos vitales y presión arterial</a:t>
            </a:r>
          </a:p>
          <a:p>
            <a:pPr algn="just"/>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Entrega de ayudas técnicas</a:t>
            </a:r>
          </a:p>
        </p:txBody>
      </p:sp>
      <p:pic>
        <p:nvPicPr>
          <p:cNvPr id="15" name="Imagen 14" descr="Puede ser una imagen de una o varias personas y personas de pi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7715" y="3892448"/>
            <a:ext cx="4161479" cy="2774165"/>
          </a:xfrm>
          <a:prstGeom prst="rect">
            <a:avLst/>
          </a:prstGeom>
          <a:noFill/>
          <a:ln>
            <a:noFill/>
          </a:ln>
        </p:spPr>
      </p:pic>
      <p:pic>
        <p:nvPicPr>
          <p:cNvPr id="16" name="Imagen 15" descr="Puede ser una imagen de una o varias personas y personas de pi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931" y="3892449"/>
            <a:ext cx="4326036" cy="2774165"/>
          </a:xfrm>
          <a:prstGeom prst="rect">
            <a:avLst/>
          </a:prstGeom>
          <a:noFill/>
          <a:ln>
            <a:noFill/>
          </a:ln>
        </p:spPr>
      </p:pic>
      <p:pic>
        <p:nvPicPr>
          <p:cNvPr id="7" name="10 Imagen">
            <a:extLst>
              <a:ext uri="{FF2B5EF4-FFF2-40B4-BE49-F238E27FC236}">
                <a16:creationId xmlns:a16="http://schemas.microsoft.com/office/drawing/2014/main" id="{DF4B1DD7-CC51-456D-815A-74A1AD84C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764" y="402922"/>
            <a:ext cx="1655689" cy="1251440"/>
          </a:xfrm>
          <a:prstGeom prst="rect">
            <a:avLst/>
          </a:prstGeom>
        </p:spPr>
      </p:pic>
    </p:spTree>
    <p:extLst>
      <p:ext uri="{BB962C8B-B14F-4D97-AF65-F5344CB8AC3E}">
        <p14:creationId xmlns:p14="http://schemas.microsoft.com/office/powerpoint/2010/main" val="127581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E6B486C-23F9-470F-8364-9B10A45CCC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576" y="3887446"/>
            <a:ext cx="3660292" cy="2714716"/>
          </a:xfrm>
          <a:prstGeom prst="rect">
            <a:avLst/>
          </a:prstGeom>
        </p:spPr>
      </p:pic>
      <p:pic>
        <p:nvPicPr>
          <p:cNvPr id="7" name="Imagen 6">
            <a:extLst>
              <a:ext uri="{FF2B5EF4-FFF2-40B4-BE49-F238E27FC236}">
                <a16:creationId xmlns:a16="http://schemas.microsoft.com/office/drawing/2014/main" id="{9029AEF3-5987-4C2F-8020-8BB4AEFDA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8380" y="3887446"/>
            <a:ext cx="3724496" cy="2718608"/>
          </a:xfrm>
          <a:prstGeom prst="rect">
            <a:avLst/>
          </a:prstGeom>
        </p:spPr>
      </p:pic>
      <p:pic>
        <p:nvPicPr>
          <p:cNvPr id="9" name="Imagen 8">
            <a:extLst>
              <a:ext uri="{FF2B5EF4-FFF2-40B4-BE49-F238E27FC236}">
                <a16:creationId xmlns:a16="http://schemas.microsoft.com/office/drawing/2014/main" id="{F926CDA1-9454-404B-B25D-D77C2A6DF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459" y="813134"/>
            <a:ext cx="3593754" cy="2718608"/>
          </a:xfrm>
          <a:prstGeom prst="rect">
            <a:avLst/>
          </a:prstGeom>
        </p:spPr>
      </p:pic>
      <p:pic>
        <p:nvPicPr>
          <p:cNvPr id="11" name="Imagen 10">
            <a:extLst>
              <a:ext uri="{FF2B5EF4-FFF2-40B4-BE49-F238E27FC236}">
                <a16:creationId xmlns:a16="http://schemas.microsoft.com/office/drawing/2014/main" id="{09360275-16C0-48EB-B2BC-5CAD2767EF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585"/>
          <a:stretch/>
        </p:blipFill>
        <p:spPr>
          <a:xfrm>
            <a:off x="1073038" y="3887446"/>
            <a:ext cx="2512642" cy="2714717"/>
          </a:xfrm>
          <a:prstGeom prst="rect">
            <a:avLst/>
          </a:prstGeom>
        </p:spPr>
      </p:pic>
      <p:pic>
        <p:nvPicPr>
          <p:cNvPr id="13" name="Imagen 12">
            <a:extLst>
              <a:ext uri="{FF2B5EF4-FFF2-40B4-BE49-F238E27FC236}">
                <a16:creationId xmlns:a16="http://schemas.microsoft.com/office/drawing/2014/main" id="{AD19DFDC-BE9B-43CA-8D26-DC034AD47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088" y="813134"/>
            <a:ext cx="3642800" cy="2718608"/>
          </a:xfrm>
          <a:prstGeom prst="rect">
            <a:avLst/>
          </a:prstGeom>
        </p:spPr>
      </p:pic>
      <p:pic>
        <p:nvPicPr>
          <p:cNvPr id="15" name="Imagen 14">
            <a:extLst>
              <a:ext uri="{FF2B5EF4-FFF2-40B4-BE49-F238E27FC236}">
                <a16:creationId xmlns:a16="http://schemas.microsoft.com/office/drawing/2014/main" id="{A37D43BC-2A99-4050-8AB2-7B5E90BCCE49}"/>
              </a:ext>
            </a:extLst>
          </p:cNvPr>
          <p:cNvPicPr>
            <a:picLocks noChangeAspect="1"/>
          </p:cNvPicPr>
          <p:nvPr/>
        </p:nvPicPr>
        <p:blipFill rotWithShape="1">
          <a:blip r:embed="rId7">
            <a:extLst>
              <a:ext uri="{28A0092B-C50C-407E-A947-70E740481C1C}">
                <a14:useLocalDpi xmlns:a14="http://schemas.microsoft.com/office/drawing/2010/main" val="0"/>
              </a:ext>
            </a:extLst>
          </a:blip>
          <a:srcRect r="28443"/>
          <a:stretch/>
        </p:blipFill>
        <p:spPr>
          <a:xfrm>
            <a:off x="8118784" y="813134"/>
            <a:ext cx="3506096" cy="2718608"/>
          </a:xfrm>
          <a:prstGeom prst="rect">
            <a:avLst/>
          </a:prstGeom>
        </p:spPr>
      </p:pic>
    </p:spTree>
    <p:extLst>
      <p:ext uri="{BB962C8B-B14F-4D97-AF65-F5344CB8AC3E}">
        <p14:creationId xmlns:p14="http://schemas.microsoft.com/office/powerpoint/2010/main" val="81224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D51421-AA5F-49F2-A866-66FA543D9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078" y="1163102"/>
            <a:ext cx="4712212" cy="2631848"/>
          </a:xfrm>
          <a:prstGeom prst="rect">
            <a:avLst/>
          </a:prstGeom>
        </p:spPr>
      </p:pic>
      <p:pic>
        <p:nvPicPr>
          <p:cNvPr id="5" name="Imagen 4">
            <a:extLst>
              <a:ext uri="{FF2B5EF4-FFF2-40B4-BE49-F238E27FC236}">
                <a16:creationId xmlns:a16="http://schemas.microsoft.com/office/drawing/2014/main" id="{D57DD283-2DDE-4F6D-985C-769C416100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06" r="10773"/>
          <a:stretch/>
        </p:blipFill>
        <p:spPr>
          <a:xfrm>
            <a:off x="6090078" y="3954246"/>
            <a:ext cx="4482030" cy="2631848"/>
          </a:xfrm>
          <a:prstGeom prst="rect">
            <a:avLst/>
          </a:prstGeom>
        </p:spPr>
      </p:pic>
      <p:pic>
        <p:nvPicPr>
          <p:cNvPr id="7" name="Imagen 6">
            <a:extLst>
              <a:ext uri="{FF2B5EF4-FFF2-40B4-BE49-F238E27FC236}">
                <a16:creationId xmlns:a16="http://schemas.microsoft.com/office/drawing/2014/main" id="{58D0CD06-4862-4D50-9E23-BCD514179D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53" r="12461"/>
          <a:stretch/>
        </p:blipFill>
        <p:spPr>
          <a:xfrm>
            <a:off x="1308940" y="1163102"/>
            <a:ext cx="4403491" cy="2615012"/>
          </a:xfrm>
          <a:prstGeom prst="rect">
            <a:avLst/>
          </a:prstGeom>
        </p:spPr>
      </p:pic>
      <p:pic>
        <p:nvPicPr>
          <p:cNvPr id="9" name="Imagen 8">
            <a:extLst>
              <a:ext uri="{FF2B5EF4-FFF2-40B4-BE49-F238E27FC236}">
                <a16:creationId xmlns:a16="http://schemas.microsoft.com/office/drawing/2014/main" id="{57072197-9013-48E3-9688-33D4A98FB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998" b="18275"/>
          <a:stretch/>
        </p:blipFill>
        <p:spPr>
          <a:xfrm>
            <a:off x="2235221" y="4027469"/>
            <a:ext cx="2377876" cy="2615012"/>
          </a:xfrm>
          <a:prstGeom prst="rect">
            <a:avLst/>
          </a:prstGeom>
        </p:spPr>
      </p:pic>
      <p:sp>
        <p:nvSpPr>
          <p:cNvPr id="6" name="Título 1">
            <a:extLst>
              <a:ext uri="{FF2B5EF4-FFF2-40B4-BE49-F238E27FC236}">
                <a16:creationId xmlns:a16="http://schemas.microsoft.com/office/drawing/2014/main" id="{04C309B1-C12F-4D87-967A-759CB8B52F58}"/>
              </a:ext>
            </a:extLst>
          </p:cNvPr>
          <p:cNvSpPr txBox="1">
            <a:spLocks/>
          </p:cNvSpPr>
          <p:nvPr/>
        </p:nvSpPr>
        <p:spPr>
          <a:xfrm>
            <a:off x="3244680" y="446566"/>
            <a:ext cx="7023832" cy="897228"/>
          </a:xfrm>
          <a:prstGeom prst="rect">
            <a:avLst/>
          </a:prstGeom>
        </p:spPr>
        <p:txBody>
          <a:bodyPr>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a:solidFill>
                  <a:schemeClr val="accent2">
                    <a:lumMod val="50000"/>
                  </a:schemeClr>
                </a:solidFill>
              </a:rPr>
              <a:t>ENTREGA DE AYUDAS TÉCNICAS </a:t>
            </a:r>
          </a:p>
        </p:txBody>
      </p:sp>
    </p:spTree>
    <p:extLst>
      <p:ext uri="{BB962C8B-B14F-4D97-AF65-F5344CB8AC3E}">
        <p14:creationId xmlns:p14="http://schemas.microsoft.com/office/powerpoint/2010/main" val="189838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7CB3AC-D418-42DA-AD74-0F4E0A073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349" y="3429000"/>
            <a:ext cx="2664432" cy="2885610"/>
          </a:xfrm>
          <a:prstGeom prst="rect">
            <a:avLst/>
          </a:prstGeom>
        </p:spPr>
      </p:pic>
      <p:sp>
        <p:nvSpPr>
          <p:cNvPr id="4" name="CuadroTexto 3">
            <a:extLst>
              <a:ext uri="{FF2B5EF4-FFF2-40B4-BE49-F238E27FC236}">
                <a16:creationId xmlns:a16="http://schemas.microsoft.com/office/drawing/2014/main" id="{82A60F89-BE15-4D33-84D6-F9752D85E9DC}"/>
              </a:ext>
            </a:extLst>
          </p:cNvPr>
          <p:cNvSpPr txBox="1"/>
          <p:nvPr/>
        </p:nvSpPr>
        <p:spPr>
          <a:xfrm>
            <a:off x="1356517" y="408436"/>
            <a:ext cx="8277220" cy="646331"/>
          </a:xfrm>
          <a:prstGeom prst="rect">
            <a:avLst/>
          </a:prstGeom>
          <a:noFill/>
        </p:spPr>
        <p:txBody>
          <a:bodyPr wrap="square">
            <a:spAutoFit/>
          </a:bodyPr>
          <a:lstStyle/>
          <a:p>
            <a:pPr algn="ctr"/>
            <a:r>
              <a:rPr lang="es-EC" sz="3600" b="1" dirty="0">
                <a:solidFill>
                  <a:schemeClr val="accent2">
                    <a:lumMod val="50000"/>
                  </a:schemeClr>
                </a:solidFill>
              </a:rPr>
              <a:t> MANTENIMIENTO DE LUMINARIAS</a:t>
            </a:r>
            <a:endParaRPr lang="en-US" sz="3600" dirty="0"/>
          </a:p>
        </p:txBody>
      </p:sp>
      <p:sp>
        <p:nvSpPr>
          <p:cNvPr id="5" name="Marcador de texto 4">
            <a:extLst>
              <a:ext uri="{FF2B5EF4-FFF2-40B4-BE49-F238E27FC236}">
                <a16:creationId xmlns:a16="http://schemas.microsoft.com/office/drawing/2014/main" id="{1F1EC8B9-E218-4C9F-B658-EFC792367F6F}"/>
              </a:ext>
            </a:extLst>
          </p:cNvPr>
          <p:cNvSpPr txBox="1">
            <a:spLocks/>
          </p:cNvSpPr>
          <p:nvPr/>
        </p:nvSpPr>
        <p:spPr>
          <a:xfrm>
            <a:off x="1977675" y="968744"/>
            <a:ext cx="9962707"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sz="2400" b="1" dirty="0">
              <a:latin typeface="Arial" panose="020B0604020202020204" pitchFamily="34" charset="0"/>
              <a:cs typeface="Arial" panose="020B0604020202020204" pitchFamily="34" charset="0"/>
            </a:endParaRPr>
          </a:p>
        </p:txBody>
      </p:sp>
      <p:sp>
        <p:nvSpPr>
          <p:cNvPr id="6" name="Marcador de texto 4">
            <a:extLst>
              <a:ext uri="{FF2B5EF4-FFF2-40B4-BE49-F238E27FC236}">
                <a16:creationId xmlns:a16="http://schemas.microsoft.com/office/drawing/2014/main" id="{8ECCB992-1E84-4066-A472-6FEE29B28EEE}"/>
              </a:ext>
            </a:extLst>
          </p:cNvPr>
          <p:cNvSpPr txBox="1">
            <a:spLocks/>
          </p:cNvSpPr>
          <p:nvPr/>
        </p:nvSpPr>
        <p:spPr>
          <a:xfrm>
            <a:off x="1356517" y="1659876"/>
            <a:ext cx="9962707"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2000" b="0" i="0" dirty="0">
                <a:solidFill>
                  <a:srgbClr val="050505"/>
                </a:solidFill>
                <a:effectLst/>
                <a:latin typeface="Arial" panose="020B0604020202020204" pitchFamily="34" charset="0"/>
                <a:cs typeface="Arial" panose="020B0604020202020204" pitchFamily="34" charset="0"/>
              </a:rPr>
              <a:t>Fueron reemplazados y habilitados los 8 focos de las luminarias de la cancha techada de nuestra parroquia, que se encontraban en mal estado y los 2 reflectores de la cancha de voleibol también se encuentran habilitados para la práctica deportiva en las dos modalidades.</a:t>
            </a:r>
            <a:endParaRPr lang="es-EC" sz="2000" b="1"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3045492D-EA71-415A-A41E-5083D534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0211" y="3530600"/>
            <a:ext cx="2164208" cy="2885611"/>
          </a:xfrm>
          <a:prstGeom prst="rect">
            <a:avLst/>
          </a:prstGeom>
        </p:spPr>
      </p:pic>
      <p:pic>
        <p:nvPicPr>
          <p:cNvPr id="10" name="Imagen 9">
            <a:extLst>
              <a:ext uri="{FF2B5EF4-FFF2-40B4-BE49-F238E27FC236}">
                <a16:creationId xmlns:a16="http://schemas.microsoft.com/office/drawing/2014/main" id="{CD99135B-59F8-4174-A209-B41B4530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7849" y="3530600"/>
            <a:ext cx="2164208" cy="2885611"/>
          </a:xfrm>
          <a:prstGeom prst="rect">
            <a:avLst/>
          </a:prstGeom>
        </p:spPr>
      </p:pic>
      <p:pic>
        <p:nvPicPr>
          <p:cNvPr id="12" name="Imagen 11">
            <a:extLst>
              <a:ext uri="{FF2B5EF4-FFF2-40B4-BE49-F238E27FC236}">
                <a16:creationId xmlns:a16="http://schemas.microsoft.com/office/drawing/2014/main" id="{089BA322-8BCF-4015-B35F-E7A1A4E9E2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078" y="3530599"/>
            <a:ext cx="2164208" cy="2885611"/>
          </a:xfrm>
          <a:prstGeom prst="rect">
            <a:avLst/>
          </a:prstGeom>
        </p:spPr>
      </p:pic>
      <p:pic>
        <p:nvPicPr>
          <p:cNvPr id="9" name="10 Imagen">
            <a:extLst>
              <a:ext uri="{FF2B5EF4-FFF2-40B4-BE49-F238E27FC236}">
                <a16:creationId xmlns:a16="http://schemas.microsoft.com/office/drawing/2014/main" id="{A0BE3A35-09A6-4692-BF4F-13FB95A74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7050" y="30738"/>
            <a:ext cx="1655689" cy="1251440"/>
          </a:xfrm>
          <a:prstGeom prst="rect">
            <a:avLst/>
          </a:prstGeom>
        </p:spPr>
      </p:pic>
    </p:spTree>
    <p:extLst>
      <p:ext uri="{BB962C8B-B14F-4D97-AF65-F5344CB8AC3E}">
        <p14:creationId xmlns:p14="http://schemas.microsoft.com/office/powerpoint/2010/main" val="1325060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CD1649C-6927-4730-B340-1E954C6843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8746" y="2129497"/>
            <a:ext cx="3554859" cy="3899073"/>
          </a:xfrm>
          <a:prstGeom prst="rect">
            <a:avLst/>
          </a:prstGeom>
        </p:spPr>
      </p:pic>
      <p:pic>
        <p:nvPicPr>
          <p:cNvPr id="5" name="Imagen 4">
            <a:extLst>
              <a:ext uri="{FF2B5EF4-FFF2-40B4-BE49-F238E27FC236}">
                <a16:creationId xmlns:a16="http://schemas.microsoft.com/office/drawing/2014/main" id="{05049AD1-334C-4D80-9F23-67D3F8AEC4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387"/>
          <a:stretch/>
        </p:blipFill>
        <p:spPr>
          <a:xfrm>
            <a:off x="240659" y="2138642"/>
            <a:ext cx="2720774" cy="3899074"/>
          </a:xfrm>
          <a:prstGeom prst="rect">
            <a:avLst/>
          </a:prstGeom>
        </p:spPr>
      </p:pic>
      <p:pic>
        <p:nvPicPr>
          <p:cNvPr id="7" name="Imagen 6">
            <a:extLst>
              <a:ext uri="{FF2B5EF4-FFF2-40B4-BE49-F238E27FC236}">
                <a16:creationId xmlns:a16="http://schemas.microsoft.com/office/drawing/2014/main" id="{64F5B36C-0320-4439-B3D9-05D6A298D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6395" y="2138642"/>
            <a:ext cx="2247257" cy="3899074"/>
          </a:xfrm>
          <a:prstGeom prst="rect">
            <a:avLst/>
          </a:prstGeom>
        </p:spPr>
      </p:pic>
      <p:pic>
        <p:nvPicPr>
          <p:cNvPr id="9" name="Imagen 8">
            <a:extLst>
              <a:ext uri="{FF2B5EF4-FFF2-40B4-BE49-F238E27FC236}">
                <a16:creationId xmlns:a16="http://schemas.microsoft.com/office/drawing/2014/main" id="{97FE98DF-A6E1-4714-97A7-3D30DD830E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570" y="2129497"/>
            <a:ext cx="2247257" cy="3899074"/>
          </a:xfrm>
          <a:prstGeom prst="rect">
            <a:avLst/>
          </a:prstGeom>
        </p:spPr>
      </p:pic>
      <p:sp>
        <p:nvSpPr>
          <p:cNvPr id="10" name="Marcador de texto 4">
            <a:extLst>
              <a:ext uri="{FF2B5EF4-FFF2-40B4-BE49-F238E27FC236}">
                <a16:creationId xmlns:a16="http://schemas.microsoft.com/office/drawing/2014/main" id="{501F2FBD-FF9D-4B62-A97D-578740B6D209}"/>
              </a:ext>
            </a:extLst>
          </p:cNvPr>
          <p:cNvSpPr txBox="1">
            <a:spLocks/>
          </p:cNvSpPr>
          <p:nvPr/>
        </p:nvSpPr>
        <p:spPr>
          <a:xfrm>
            <a:off x="1356517" y="1437678"/>
            <a:ext cx="9962707" cy="207502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sz="24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C353E9B-F65E-4CB8-A1FA-0EBC4FDE90A1}"/>
              </a:ext>
            </a:extLst>
          </p:cNvPr>
          <p:cNvSpPr txBox="1"/>
          <p:nvPr/>
        </p:nvSpPr>
        <p:spPr>
          <a:xfrm>
            <a:off x="1356517" y="408436"/>
            <a:ext cx="8277220" cy="646331"/>
          </a:xfrm>
          <a:prstGeom prst="rect">
            <a:avLst/>
          </a:prstGeom>
          <a:noFill/>
        </p:spPr>
        <p:txBody>
          <a:bodyPr wrap="square">
            <a:spAutoFit/>
          </a:bodyPr>
          <a:lstStyle/>
          <a:p>
            <a:pPr algn="ctr"/>
            <a:r>
              <a:rPr lang="es-EC" sz="3600" b="1" dirty="0">
                <a:solidFill>
                  <a:schemeClr val="accent2">
                    <a:lumMod val="50000"/>
                  </a:schemeClr>
                </a:solidFill>
              </a:rPr>
              <a:t> </a:t>
            </a:r>
            <a:endParaRPr lang="en-US" sz="3600" dirty="0"/>
          </a:p>
        </p:txBody>
      </p:sp>
      <p:sp>
        <p:nvSpPr>
          <p:cNvPr id="12" name="CuadroTexto 11">
            <a:extLst>
              <a:ext uri="{FF2B5EF4-FFF2-40B4-BE49-F238E27FC236}">
                <a16:creationId xmlns:a16="http://schemas.microsoft.com/office/drawing/2014/main" id="{B19FDFE6-92B4-4A72-A6D3-5C965F958A1C}"/>
              </a:ext>
            </a:extLst>
          </p:cNvPr>
          <p:cNvSpPr txBox="1"/>
          <p:nvPr/>
        </p:nvSpPr>
        <p:spPr>
          <a:xfrm>
            <a:off x="1805790" y="576509"/>
            <a:ext cx="8277220" cy="1200329"/>
          </a:xfrm>
          <a:prstGeom prst="rect">
            <a:avLst/>
          </a:prstGeom>
          <a:noFill/>
        </p:spPr>
        <p:txBody>
          <a:bodyPr wrap="square">
            <a:spAutoFit/>
          </a:bodyPr>
          <a:lstStyle/>
          <a:p>
            <a:pPr algn="ctr"/>
            <a:r>
              <a:rPr lang="es-EC" sz="3600" b="1" dirty="0">
                <a:solidFill>
                  <a:schemeClr val="accent2">
                    <a:lumMod val="50000"/>
                  </a:schemeClr>
                </a:solidFill>
              </a:rPr>
              <a:t> ADECUACION E INSTALACION DEL ÁRBOL DE NAVIDAD </a:t>
            </a:r>
            <a:endParaRPr lang="en-US" sz="3600" dirty="0"/>
          </a:p>
        </p:txBody>
      </p:sp>
      <p:sp>
        <p:nvSpPr>
          <p:cNvPr id="13" name="Marcador de texto 4">
            <a:extLst>
              <a:ext uri="{FF2B5EF4-FFF2-40B4-BE49-F238E27FC236}">
                <a16:creationId xmlns:a16="http://schemas.microsoft.com/office/drawing/2014/main" id="{D7F8A622-D199-4195-8130-ADC7ACBA29E6}"/>
              </a:ext>
            </a:extLst>
          </p:cNvPr>
          <p:cNvSpPr txBox="1">
            <a:spLocks/>
          </p:cNvSpPr>
          <p:nvPr/>
        </p:nvSpPr>
        <p:spPr>
          <a:xfrm>
            <a:off x="1387979" y="1790337"/>
            <a:ext cx="9962707"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endParaRPr lang="es-EC" sz="2000" b="1" dirty="0">
              <a:latin typeface="Arial" panose="020B0604020202020204" pitchFamily="34" charset="0"/>
              <a:cs typeface="Arial" panose="020B0604020202020204" pitchFamily="34" charset="0"/>
            </a:endParaRPr>
          </a:p>
        </p:txBody>
      </p:sp>
      <p:pic>
        <p:nvPicPr>
          <p:cNvPr id="14" name="10 Imagen">
            <a:extLst>
              <a:ext uri="{FF2B5EF4-FFF2-40B4-BE49-F238E27FC236}">
                <a16:creationId xmlns:a16="http://schemas.microsoft.com/office/drawing/2014/main" id="{2E6B1935-2FB3-477C-B987-03275733F4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176" y="620503"/>
            <a:ext cx="1655689" cy="1251440"/>
          </a:xfrm>
          <a:prstGeom prst="rect">
            <a:avLst/>
          </a:prstGeom>
        </p:spPr>
      </p:pic>
    </p:spTree>
    <p:extLst>
      <p:ext uri="{BB962C8B-B14F-4D97-AF65-F5344CB8AC3E}">
        <p14:creationId xmlns:p14="http://schemas.microsoft.com/office/powerpoint/2010/main" val="3462842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65BFF-5D81-454F-9324-CAB2CBE0154C}"/>
              </a:ext>
            </a:extLst>
          </p:cNvPr>
          <p:cNvSpPr>
            <a:spLocks noGrp="1"/>
          </p:cNvSpPr>
          <p:nvPr>
            <p:ph type="title"/>
          </p:nvPr>
        </p:nvSpPr>
        <p:spPr>
          <a:xfrm>
            <a:off x="877359" y="2105025"/>
            <a:ext cx="9857316" cy="2882900"/>
          </a:xfrm>
          <a:effectLst>
            <a:glow rad="101600">
              <a:schemeClr val="accent2">
                <a:satMod val="175000"/>
                <a:alpha val="40000"/>
              </a:schemeClr>
            </a:glow>
          </a:effectLst>
          <a:scene3d>
            <a:camera prst="isometricOffAxis1Right"/>
            <a:lightRig rig="threePt" dir="t"/>
          </a:scene3d>
          <a:sp3d>
            <a:bevelT prst="relaxedInset"/>
          </a:sp3d>
        </p:spPr>
        <p:txBody>
          <a:bodyPr>
            <a:noAutofit/>
          </a:bodyPr>
          <a:lstStyle/>
          <a:p>
            <a:pPr algn="ctr"/>
            <a:r>
              <a:rPr lang="es-419" sz="10000" b="1" dirty="0">
                <a:ln w="12700">
                  <a:solidFill>
                    <a:schemeClr val="accent1"/>
                  </a:solidFill>
                  <a:prstDash val="solid"/>
                </a:ln>
                <a:pattFill prst="pct50">
                  <a:fgClr>
                    <a:schemeClr val="accent1"/>
                  </a:fgClr>
                  <a:bgClr>
                    <a:schemeClr val="accent1">
                      <a:lumMod val="20000"/>
                      <a:lumOff val="80000"/>
                    </a:schemeClr>
                  </a:bgClr>
                </a:pattFill>
              </a:rPr>
              <a:t>CONVENIOS</a:t>
            </a:r>
            <a:br>
              <a:rPr lang="es-419" sz="10000" b="1" dirty="0">
                <a:ln w="12700">
                  <a:solidFill>
                    <a:schemeClr val="accent1"/>
                  </a:solidFill>
                  <a:prstDash val="solid"/>
                </a:ln>
                <a:pattFill prst="pct50">
                  <a:fgClr>
                    <a:schemeClr val="accent1"/>
                  </a:fgClr>
                  <a:bgClr>
                    <a:schemeClr val="accent1">
                      <a:lumMod val="20000"/>
                      <a:lumOff val="80000"/>
                    </a:schemeClr>
                  </a:bgClr>
                </a:pattFill>
              </a:rPr>
            </a:br>
            <a:r>
              <a:rPr lang="es-419" sz="10000" b="1" dirty="0">
                <a:ln w="12700">
                  <a:solidFill>
                    <a:schemeClr val="accent1"/>
                  </a:solidFill>
                  <a:prstDash val="solid"/>
                </a:ln>
                <a:pattFill prst="pct50">
                  <a:fgClr>
                    <a:schemeClr val="accent1"/>
                  </a:fgClr>
                  <a:bgClr>
                    <a:schemeClr val="accent1">
                      <a:lumMod val="20000"/>
                      <a:lumOff val="80000"/>
                    </a:schemeClr>
                  </a:bgClr>
                </a:pattFill>
              </a:rPr>
              <a:t>GESTIONES</a:t>
            </a:r>
            <a:endParaRPr lang="en-US" sz="10000" b="1" dirty="0">
              <a:ln w="12700">
                <a:solidFill>
                  <a:schemeClr val="accent1"/>
                </a:solidFill>
                <a:prstDash val="solid"/>
              </a:ln>
              <a:pattFill prst="pct50">
                <a:fgClr>
                  <a:schemeClr val="accent1"/>
                </a:fgClr>
                <a:bgClr>
                  <a:schemeClr val="accent1">
                    <a:lumMod val="20000"/>
                    <a:lumOff val="80000"/>
                  </a:schemeClr>
                </a:bgClr>
              </a:pattFill>
            </a:endParaRPr>
          </a:p>
        </p:txBody>
      </p:sp>
    </p:spTree>
    <p:extLst>
      <p:ext uri="{BB962C8B-B14F-4D97-AF65-F5344CB8AC3E}">
        <p14:creationId xmlns:p14="http://schemas.microsoft.com/office/powerpoint/2010/main" val="226588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95450" y="259366"/>
            <a:ext cx="8954619" cy="531209"/>
          </a:xfrm>
        </p:spPr>
        <p:txBody>
          <a:bodyPr>
            <a:noAutofit/>
          </a:bodyPr>
          <a:lstStyle/>
          <a:p>
            <a:pPr algn="ctr"/>
            <a:r>
              <a:rPr lang="es-EC" sz="3200" b="1" dirty="0">
                <a:solidFill>
                  <a:schemeClr val="accent2">
                    <a:lumMod val="50000"/>
                  </a:schemeClr>
                </a:solidFill>
              </a:rPr>
              <a:t>EMERGENCIA SANITARIA COVID-19</a:t>
            </a:r>
          </a:p>
        </p:txBody>
      </p:sp>
      <p:sp>
        <p:nvSpPr>
          <p:cNvPr id="5" name="Marcador de texto 4"/>
          <p:cNvSpPr txBox="1">
            <a:spLocks/>
          </p:cNvSpPr>
          <p:nvPr/>
        </p:nvSpPr>
        <p:spPr>
          <a:xfrm>
            <a:off x="1570215" y="2871795"/>
            <a:ext cx="10621785" cy="95725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000" dirty="0">
                <a:latin typeface="Arial" panose="020B0604020202020204" pitchFamily="34" charset="0"/>
                <a:cs typeface="Arial" panose="020B0604020202020204" pitchFamily="34" charset="0"/>
              </a:rPr>
              <a:t>Se realizo fumigación tanto en el casco Urbano y Rural de nuestra Parroquia.</a:t>
            </a:r>
          </a:p>
        </p:txBody>
      </p:sp>
      <p:pic>
        <p:nvPicPr>
          <p:cNvPr id="7" name="10 Imagen">
            <a:extLst>
              <a:ext uri="{FF2B5EF4-FFF2-40B4-BE49-F238E27FC236}">
                <a16:creationId xmlns:a16="http://schemas.microsoft.com/office/drawing/2014/main" id="{657DBB20-5FF7-4F95-A49F-816C5D744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689" y="831072"/>
            <a:ext cx="1655689" cy="1251440"/>
          </a:xfrm>
          <a:prstGeom prst="rect">
            <a:avLst/>
          </a:prstGeom>
        </p:spPr>
      </p:pic>
      <p:pic>
        <p:nvPicPr>
          <p:cNvPr id="1026" name="Picture 2" descr="Gobierno de Manabí - Photos | Facebook">
            <a:extLst>
              <a:ext uri="{FF2B5EF4-FFF2-40B4-BE49-F238E27FC236}">
                <a16:creationId xmlns:a16="http://schemas.microsoft.com/office/drawing/2014/main" id="{F470206A-98D5-4DAD-ADFE-2D8C7B965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979" y="884533"/>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71072A0F-0AC8-4016-B096-70B59482A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612" y="4315810"/>
            <a:ext cx="3381455" cy="2246879"/>
          </a:xfrm>
          <a:prstGeom prst="rect">
            <a:avLst/>
          </a:prstGeom>
        </p:spPr>
      </p:pic>
      <p:pic>
        <p:nvPicPr>
          <p:cNvPr id="3" name="Imagen 2">
            <a:extLst>
              <a:ext uri="{FF2B5EF4-FFF2-40B4-BE49-F238E27FC236}">
                <a16:creationId xmlns:a16="http://schemas.microsoft.com/office/drawing/2014/main" id="{5BADA78F-FA89-4329-9F15-8AC6FC6F5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8642" y="4324675"/>
            <a:ext cx="3601427" cy="2246878"/>
          </a:xfrm>
          <a:prstGeom prst="rect">
            <a:avLst/>
          </a:prstGeom>
        </p:spPr>
      </p:pic>
    </p:spTree>
    <p:extLst>
      <p:ext uri="{BB962C8B-B14F-4D97-AF65-F5344CB8AC3E}">
        <p14:creationId xmlns:p14="http://schemas.microsoft.com/office/powerpoint/2010/main" val="3793618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51A83F5-3CFB-4812-AB88-601462612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669" y="641628"/>
            <a:ext cx="3187382" cy="2390537"/>
          </a:xfrm>
          <a:prstGeom prst="rect">
            <a:avLst/>
          </a:prstGeom>
        </p:spPr>
      </p:pic>
      <p:pic>
        <p:nvPicPr>
          <p:cNvPr id="7" name="Imagen 6">
            <a:extLst>
              <a:ext uri="{FF2B5EF4-FFF2-40B4-BE49-F238E27FC236}">
                <a16:creationId xmlns:a16="http://schemas.microsoft.com/office/drawing/2014/main" id="{47248A41-F131-4FD9-80A2-637567B1D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016" y="664057"/>
            <a:ext cx="3187382" cy="2390536"/>
          </a:xfrm>
          <a:prstGeom prst="rect">
            <a:avLst/>
          </a:prstGeom>
        </p:spPr>
      </p:pic>
      <p:pic>
        <p:nvPicPr>
          <p:cNvPr id="9" name="Imagen 8">
            <a:extLst>
              <a:ext uri="{FF2B5EF4-FFF2-40B4-BE49-F238E27FC236}">
                <a16:creationId xmlns:a16="http://schemas.microsoft.com/office/drawing/2014/main" id="{84595A1D-F562-440A-B41E-812A8EAFF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195" y="3521467"/>
            <a:ext cx="4286717" cy="3215038"/>
          </a:xfrm>
          <a:prstGeom prst="rect">
            <a:avLst/>
          </a:prstGeom>
        </p:spPr>
      </p:pic>
      <p:pic>
        <p:nvPicPr>
          <p:cNvPr id="11" name="Imagen 10">
            <a:extLst>
              <a:ext uri="{FF2B5EF4-FFF2-40B4-BE49-F238E27FC236}">
                <a16:creationId xmlns:a16="http://schemas.microsoft.com/office/drawing/2014/main" id="{D871FDB0-4360-4692-9E65-70644CD2D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1912" y="664057"/>
            <a:ext cx="3187382" cy="2390536"/>
          </a:xfrm>
          <a:prstGeom prst="rect">
            <a:avLst/>
          </a:prstGeom>
        </p:spPr>
      </p:pic>
      <p:pic>
        <p:nvPicPr>
          <p:cNvPr id="3" name="Imagen 2">
            <a:extLst>
              <a:ext uri="{FF2B5EF4-FFF2-40B4-BE49-F238E27FC236}">
                <a16:creationId xmlns:a16="http://schemas.microsoft.com/office/drawing/2014/main" id="{AD5F50E7-F155-49F2-9A3B-041B90A6A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2923" y="3429000"/>
            <a:ext cx="4286717" cy="3215038"/>
          </a:xfrm>
          <a:prstGeom prst="rect">
            <a:avLst/>
          </a:prstGeom>
        </p:spPr>
      </p:pic>
    </p:spTree>
    <p:extLst>
      <p:ext uri="{BB962C8B-B14F-4D97-AF65-F5344CB8AC3E}">
        <p14:creationId xmlns:p14="http://schemas.microsoft.com/office/powerpoint/2010/main" val="78686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1485424" y="1058394"/>
            <a:ext cx="9910169" cy="1596177"/>
          </a:xfrm>
        </p:spPr>
        <p:txBody>
          <a:bodyPr/>
          <a:lstStyle/>
          <a:p>
            <a:pPr algn="ctr"/>
            <a:r>
              <a:rPr lang="es-EC" b="1" dirty="0">
                <a:solidFill>
                  <a:schemeClr val="accent2">
                    <a:lumMod val="50000"/>
                  </a:schemeClr>
                </a:solidFill>
              </a:rPr>
              <a:t>CONSEJO DE PARTICIPACIÓN CIUDADANA </a:t>
            </a:r>
            <a:br>
              <a:rPr lang="es-EC" b="1" dirty="0">
                <a:solidFill>
                  <a:schemeClr val="accent2">
                    <a:lumMod val="50000"/>
                  </a:schemeClr>
                </a:solidFill>
              </a:rPr>
            </a:br>
            <a:r>
              <a:rPr lang="es-EC" b="1" dirty="0">
                <a:solidFill>
                  <a:schemeClr val="accent2">
                    <a:lumMod val="50000"/>
                  </a:schemeClr>
                </a:solidFill>
              </a:rPr>
              <a:t>Y CONTROL SOCIAL </a:t>
            </a:r>
          </a:p>
        </p:txBody>
      </p:sp>
      <p:graphicFrame>
        <p:nvGraphicFramePr>
          <p:cNvPr id="5" name="Tabla 4"/>
          <p:cNvGraphicFramePr>
            <a:graphicFrameLocks noGrp="1"/>
          </p:cNvGraphicFramePr>
          <p:nvPr>
            <p:extLst>
              <p:ext uri="{D42A27DB-BD31-4B8C-83A1-F6EECF244321}">
                <p14:modId xmlns:p14="http://schemas.microsoft.com/office/powerpoint/2010/main" val="1625229628"/>
              </p:ext>
            </p:extLst>
          </p:nvPr>
        </p:nvGraphicFramePr>
        <p:xfrm>
          <a:off x="985692" y="3610321"/>
          <a:ext cx="10409901" cy="1775283"/>
        </p:xfrm>
        <a:graphic>
          <a:graphicData uri="http://schemas.openxmlformats.org/drawingml/2006/table">
            <a:tbl>
              <a:tblPr firstRow="1" bandRow="1">
                <a:tableStyleId>{5C22544A-7EE6-4342-B048-85BDC9FD1C3A}</a:tableStyleId>
              </a:tblPr>
              <a:tblGrid>
                <a:gridCol w="4539281">
                  <a:extLst>
                    <a:ext uri="{9D8B030D-6E8A-4147-A177-3AD203B41FA5}">
                      <a16:colId xmlns:a16="http://schemas.microsoft.com/office/drawing/2014/main" val="2577771805"/>
                    </a:ext>
                  </a:extLst>
                </a:gridCol>
                <a:gridCol w="5870620">
                  <a:extLst>
                    <a:ext uri="{9D8B030D-6E8A-4147-A177-3AD203B41FA5}">
                      <a16:colId xmlns:a16="http://schemas.microsoft.com/office/drawing/2014/main" val="1656774068"/>
                    </a:ext>
                  </a:extLst>
                </a:gridCol>
              </a:tblGrid>
              <a:tr h="586563">
                <a:tc>
                  <a:txBody>
                    <a:bodyPr/>
                    <a:lstStyle/>
                    <a:p>
                      <a:pPr algn="ctr"/>
                      <a:r>
                        <a:rPr lang="es-EC" dirty="0">
                          <a:latin typeface="Arial" panose="020B0604020202020204" pitchFamily="34" charset="0"/>
                          <a:cs typeface="Arial" panose="020B0604020202020204" pitchFamily="34" charset="0"/>
                        </a:rPr>
                        <a:t>NUMERO</a:t>
                      </a:r>
                      <a:r>
                        <a:rPr lang="es-EC" baseline="0" dirty="0">
                          <a:latin typeface="Arial" panose="020B0604020202020204" pitchFamily="34" charset="0"/>
                          <a:cs typeface="Arial" panose="020B0604020202020204" pitchFamily="34" charset="0"/>
                        </a:rPr>
                        <a:t> DE RESOLUCION</a:t>
                      </a:r>
                      <a:endParaRPr lang="es-EC" dirty="0">
                        <a:latin typeface="Arial" panose="020B0604020202020204" pitchFamily="34" charset="0"/>
                        <a:cs typeface="Arial" panose="020B0604020202020204" pitchFamily="34" charset="0"/>
                      </a:endParaRPr>
                    </a:p>
                  </a:txBody>
                  <a:tcPr>
                    <a:solidFill>
                      <a:srgbClr val="1B8E0C"/>
                    </a:solidFill>
                  </a:tcPr>
                </a:tc>
                <a:tc>
                  <a:txBody>
                    <a:bodyPr/>
                    <a:lstStyle/>
                    <a:p>
                      <a:pPr algn="ctr"/>
                      <a:r>
                        <a:rPr lang="es-EC" dirty="0">
                          <a:latin typeface="Arial" panose="020B0604020202020204" pitchFamily="34" charset="0"/>
                          <a:cs typeface="Arial" panose="020B0604020202020204" pitchFamily="34" charset="0"/>
                        </a:rPr>
                        <a:t>RESOLUCION</a:t>
                      </a:r>
                    </a:p>
                  </a:txBody>
                  <a:tcPr>
                    <a:solidFill>
                      <a:srgbClr val="1B8E0C"/>
                    </a:solidFill>
                  </a:tcPr>
                </a:tc>
                <a:extLst>
                  <a:ext uri="{0D108BD9-81ED-4DB2-BD59-A6C34878D82A}">
                    <a16:rowId xmlns:a16="http://schemas.microsoft.com/office/drawing/2014/main" val="1058907470"/>
                  </a:ext>
                </a:extLst>
              </a:tr>
              <a:tr h="923691">
                <a:tc>
                  <a:txBody>
                    <a:bodyPr/>
                    <a:lstStyle/>
                    <a:p>
                      <a:pPr algn="just"/>
                      <a:r>
                        <a:rPr lang="es-EC" sz="1800" kern="1200" dirty="0">
                          <a:solidFill>
                            <a:schemeClr val="dk1"/>
                          </a:solidFill>
                          <a:effectLst/>
                          <a:latin typeface="Arial" panose="020B0604020202020204" pitchFamily="34" charset="0"/>
                          <a:ea typeface="+mn-ea"/>
                          <a:cs typeface="Arial" panose="020B0604020202020204" pitchFamily="34" charset="0"/>
                        </a:rPr>
                        <a:t>Resolución No. CPCCS-PLE-SG-069-2021-476.</a:t>
                      </a:r>
                      <a:endParaRPr lang="es-EC" dirty="0">
                        <a:latin typeface="Arial" panose="020B0604020202020204" pitchFamily="34" charset="0"/>
                        <a:cs typeface="Arial" panose="020B0604020202020204" pitchFamily="34" charset="0"/>
                      </a:endParaRPr>
                    </a:p>
                  </a:txBody>
                  <a:tcPr/>
                </a:tc>
                <a:tc>
                  <a:txBody>
                    <a:bodyPr/>
                    <a:lstStyle/>
                    <a:p>
                      <a:pPr algn="just"/>
                      <a:r>
                        <a:rPr lang="es-EC" sz="1800" kern="1200" dirty="0">
                          <a:solidFill>
                            <a:schemeClr val="dk1"/>
                          </a:solidFill>
                          <a:effectLst/>
                          <a:latin typeface="Arial" panose="020B0604020202020204" pitchFamily="34" charset="0"/>
                          <a:ea typeface="+mn-ea"/>
                          <a:cs typeface="Arial" panose="020B0604020202020204" pitchFamily="34" charset="0"/>
                        </a:rPr>
                        <a:t>El numeral 2 del articulo 16 de la Constitución de la Republica del Ecuador, estipula como un derecho de las personas el acceso universal a las tecnologías de información y comunicación.</a:t>
                      </a:r>
                      <a:endParaRPr lang="es-EC"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52276195"/>
                  </a:ext>
                </a:extLst>
              </a:tr>
            </a:tbl>
          </a:graphicData>
        </a:graphic>
      </p:graphicFrame>
    </p:spTree>
    <p:extLst>
      <p:ext uri="{BB962C8B-B14F-4D97-AF65-F5344CB8AC3E}">
        <p14:creationId xmlns:p14="http://schemas.microsoft.com/office/powerpoint/2010/main" val="2089221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C19B79-A20E-46AF-BEE4-9790115CC9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355" y="4129678"/>
            <a:ext cx="3935736" cy="2348377"/>
          </a:xfrm>
          <a:prstGeom prst="rect">
            <a:avLst/>
          </a:prstGeom>
        </p:spPr>
      </p:pic>
      <p:pic>
        <p:nvPicPr>
          <p:cNvPr id="10" name="Imagen 9">
            <a:extLst>
              <a:ext uri="{FF2B5EF4-FFF2-40B4-BE49-F238E27FC236}">
                <a16:creationId xmlns:a16="http://schemas.microsoft.com/office/drawing/2014/main" id="{FF71DFDF-B5FF-494D-88A2-F65446B41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549" y="4129679"/>
            <a:ext cx="4122861" cy="2348376"/>
          </a:xfrm>
          <a:prstGeom prst="rect">
            <a:avLst/>
          </a:prstGeom>
        </p:spPr>
      </p:pic>
      <p:sp>
        <p:nvSpPr>
          <p:cNvPr id="11" name="CuadroTexto 10">
            <a:extLst>
              <a:ext uri="{FF2B5EF4-FFF2-40B4-BE49-F238E27FC236}">
                <a16:creationId xmlns:a16="http://schemas.microsoft.com/office/drawing/2014/main" id="{A41AD241-34BA-4991-8E19-C2F5BB6CBD78}"/>
              </a:ext>
            </a:extLst>
          </p:cNvPr>
          <p:cNvSpPr txBox="1"/>
          <p:nvPr/>
        </p:nvSpPr>
        <p:spPr>
          <a:xfrm>
            <a:off x="1637202" y="2630758"/>
            <a:ext cx="9012867" cy="1323439"/>
          </a:xfrm>
          <a:prstGeom prst="rect">
            <a:avLst/>
          </a:prstGeom>
          <a:noFill/>
        </p:spPr>
        <p:txBody>
          <a:bodyPr wrap="square" rtlCol="0">
            <a:spAutoFit/>
          </a:bodyPr>
          <a:lstStyle/>
          <a:p>
            <a:pPr algn="ctr"/>
            <a:r>
              <a:rPr lang="es-ES" sz="2000" dirty="0">
                <a:latin typeface="Arial" panose="020B0604020202020204" pitchFamily="34" charset="0"/>
                <a:cs typeface="Arial" panose="020B0604020202020204" pitchFamily="34" charset="0"/>
              </a:rPr>
              <a:t>Se realizaron campañas de:</a:t>
            </a:r>
          </a:p>
          <a:p>
            <a:pPr algn="ctr"/>
            <a:endParaRPr lang="es-ES"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s-ES" sz="2000" dirty="0">
                <a:latin typeface="Arial" panose="020B0604020202020204" pitchFamily="34" charset="0"/>
                <a:cs typeface="Arial" panose="020B0604020202020204" pitchFamily="34" charset="0"/>
              </a:rPr>
              <a:t>100 pruebas PCR o Hisopado</a:t>
            </a:r>
          </a:p>
          <a:p>
            <a:pPr marL="285750" indent="-285750">
              <a:buFont typeface="Wingdings" panose="05000000000000000000" pitchFamily="2" charset="2"/>
              <a:buChar char="Ø"/>
            </a:pPr>
            <a:r>
              <a:rPr lang="es-ES" sz="2000" dirty="0">
                <a:latin typeface="Arial" panose="020B0604020202020204" pitchFamily="34" charset="0"/>
                <a:cs typeface="Arial" panose="020B0604020202020204" pitchFamily="34" charset="0"/>
              </a:rPr>
              <a:t>566 pruebas rápidas</a:t>
            </a:r>
          </a:p>
        </p:txBody>
      </p:sp>
      <p:pic>
        <p:nvPicPr>
          <p:cNvPr id="12" name="10 Imagen">
            <a:extLst>
              <a:ext uri="{FF2B5EF4-FFF2-40B4-BE49-F238E27FC236}">
                <a16:creationId xmlns:a16="http://schemas.microsoft.com/office/drawing/2014/main" id="{75A8DDF2-EEEA-4EDF-87FE-C80B1194A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469" y="896061"/>
            <a:ext cx="1655689" cy="1251440"/>
          </a:xfrm>
          <a:prstGeom prst="rect">
            <a:avLst/>
          </a:prstGeom>
        </p:spPr>
      </p:pic>
      <p:pic>
        <p:nvPicPr>
          <p:cNvPr id="13" name="Picture 2" descr="Gobierno de Manabí - Photos | Facebook">
            <a:extLst>
              <a:ext uri="{FF2B5EF4-FFF2-40B4-BE49-F238E27FC236}">
                <a16:creationId xmlns:a16="http://schemas.microsoft.com/office/drawing/2014/main" id="{19FCD823-5F25-4C95-9B72-415970C56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091" y="935533"/>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D4FAB63E-BA7B-4F61-AC46-FA55E4EC94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60" r="22045"/>
          <a:stretch/>
        </p:blipFill>
        <p:spPr>
          <a:xfrm>
            <a:off x="618744" y="4129679"/>
            <a:ext cx="2476073" cy="2348377"/>
          </a:xfrm>
          <a:prstGeom prst="rect">
            <a:avLst/>
          </a:prstGeom>
        </p:spPr>
      </p:pic>
      <p:sp>
        <p:nvSpPr>
          <p:cNvPr id="14" name="Título 1">
            <a:extLst>
              <a:ext uri="{FF2B5EF4-FFF2-40B4-BE49-F238E27FC236}">
                <a16:creationId xmlns:a16="http://schemas.microsoft.com/office/drawing/2014/main" id="{0BF52D29-5C06-406E-A8FC-3CFA3362E0BF}"/>
              </a:ext>
            </a:extLst>
          </p:cNvPr>
          <p:cNvSpPr>
            <a:spLocks noGrp="1"/>
          </p:cNvSpPr>
          <p:nvPr>
            <p:ph type="title"/>
          </p:nvPr>
        </p:nvSpPr>
        <p:spPr>
          <a:xfrm>
            <a:off x="1695450" y="259366"/>
            <a:ext cx="8954619" cy="531209"/>
          </a:xfrm>
        </p:spPr>
        <p:txBody>
          <a:bodyPr>
            <a:noAutofit/>
          </a:bodyPr>
          <a:lstStyle/>
          <a:p>
            <a:pPr algn="ctr"/>
            <a:r>
              <a:rPr lang="es-EC" sz="3200" b="1" dirty="0">
                <a:solidFill>
                  <a:schemeClr val="accent2">
                    <a:lumMod val="50000"/>
                  </a:schemeClr>
                </a:solidFill>
              </a:rPr>
              <a:t>PRUEBAS COVID-19</a:t>
            </a:r>
          </a:p>
        </p:txBody>
      </p:sp>
    </p:spTree>
    <p:extLst>
      <p:ext uri="{BB962C8B-B14F-4D97-AF65-F5344CB8AC3E}">
        <p14:creationId xmlns:p14="http://schemas.microsoft.com/office/powerpoint/2010/main" val="1239799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0D7E84-2E68-4923-9276-8D07CF5DD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368" y="865449"/>
            <a:ext cx="4863632" cy="2722308"/>
          </a:xfrm>
          <a:prstGeom prst="rect">
            <a:avLst/>
          </a:prstGeom>
        </p:spPr>
      </p:pic>
      <p:pic>
        <p:nvPicPr>
          <p:cNvPr id="5" name="Imagen 4">
            <a:extLst>
              <a:ext uri="{FF2B5EF4-FFF2-40B4-BE49-F238E27FC236}">
                <a16:creationId xmlns:a16="http://schemas.microsoft.com/office/drawing/2014/main" id="{71130B70-E2A2-4E0B-910A-710F4ED27ABD}"/>
              </a:ext>
            </a:extLst>
          </p:cNvPr>
          <p:cNvPicPr>
            <a:picLocks noChangeAspect="1"/>
          </p:cNvPicPr>
          <p:nvPr/>
        </p:nvPicPr>
        <p:blipFill rotWithShape="1">
          <a:blip r:embed="rId3">
            <a:extLst>
              <a:ext uri="{28A0092B-C50C-407E-A947-70E740481C1C}">
                <a14:useLocalDpi xmlns:a14="http://schemas.microsoft.com/office/drawing/2010/main" val="0"/>
              </a:ext>
            </a:extLst>
          </a:blip>
          <a:srcRect r="23988"/>
          <a:stretch/>
        </p:blipFill>
        <p:spPr>
          <a:xfrm>
            <a:off x="6379740" y="865449"/>
            <a:ext cx="4911559" cy="2722308"/>
          </a:xfrm>
          <a:prstGeom prst="rect">
            <a:avLst/>
          </a:prstGeom>
        </p:spPr>
      </p:pic>
      <p:pic>
        <p:nvPicPr>
          <p:cNvPr id="7" name="Imagen 6">
            <a:extLst>
              <a:ext uri="{FF2B5EF4-FFF2-40B4-BE49-F238E27FC236}">
                <a16:creationId xmlns:a16="http://schemas.microsoft.com/office/drawing/2014/main" id="{6A5FA891-CD7D-4CBC-8980-3356D96134D0}"/>
              </a:ext>
            </a:extLst>
          </p:cNvPr>
          <p:cNvPicPr>
            <a:picLocks noChangeAspect="1"/>
          </p:cNvPicPr>
          <p:nvPr/>
        </p:nvPicPr>
        <p:blipFill rotWithShape="1">
          <a:blip r:embed="rId4">
            <a:extLst>
              <a:ext uri="{28A0092B-C50C-407E-A947-70E740481C1C}">
                <a14:useLocalDpi xmlns:a14="http://schemas.microsoft.com/office/drawing/2010/main" val="0"/>
              </a:ext>
            </a:extLst>
          </a:blip>
          <a:srcRect t="17828" b="33184"/>
          <a:stretch/>
        </p:blipFill>
        <p:spPr>
          <a:xfrm>
            <a:off x="690640" y="3985278"/>
            <a:ext cx="3392497" cy="2563550"/>
          </a:xfrm>
          <a:prstGeom prst="rect">
            <a:avLst/>
          </a:prstGeom>
        </p:spPr>
      </p:pic>
      <p:pic>
        <p:nvPicPr>
          <p:cNvPr id="9" name="Imagen 8">
            <a:extLst>
              <a:ext uri="{FF2B5EF4-FFF2-40B4-BE49-F238E27FC236}">
                <a16:creationId xmlns:a16="http://schemas.microsoft.com/office/drawing/2014/main" id="{09F66741-6F77-4901-841C-40933089AC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770" y="4006477"/>
            <a:ext cx="3980221" cy="2536690"/>
          </a:xfrm>
          <a:prstGeom prst="rect">
            <a:avLst/>
          </a:prstGeom>
        </p:spPr>
      </p:pic>
      <p:pic>
        <p:nvPicPr>
          <p:cNvPr id="10" name="Imagen 9">
            <a:extLst>
              <a:ext uri="{FF2B5EF4-FFF2-40B4-BE49-F238E27FC236}">
                <a16:creationId xmlns:a16="http://schemas.microsoft.com/office/drawing/2014/main" id="{316D0443-C9C4-4FC1-83EA-BFE537FFCF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4624" y="4006477"/>
            <a:ext cx="3206736" cy="2536689"/>
          </a:xfrm>
          <a:prstGeom prst="rect">
            <a:avLst/>
          </a:prstGeom>
        </p:spPr>
      </p:pic>
    </p:spTree>
    <p:extLst>
      <p:ext uri="{BB962C8B-B14F-4D97-AF65-F5344CB8AC3E}">
        <p14:creationId xmlns:p14="http://schemas.microsoft.com/office/powerpoint/2010/main" val="3402359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695450" y="259366"/>
            <a:ext cx="8954619" cy="531209"/>
          </a:xfrm>
        </p:spPr>
        <p:txBody>
          <a:bodyPr>
            <a:noAutofit/>
          </a:bodyPr>
          <a:lstStyle/>
          <a:p>
            <a:pPr algn="ctr"/>
            <a:r>
              <a:rPr lang="es-EC" sz="3200" b="1" dirty="0">
                <a:solidFill>
                  <a:schemeClr val="accent2">
                    <a:lumMod val="50000"/>
                  </a:schemeClr>
                </a:solidFill>
              </a:rPr>
              <a:t>ENTREGA DE KITS DE ALIMENTACIÓN </a:t>
            </a:r>
          </a:p>
        </p:txBody>
      </p:sp>
      <p:sp>
        <p:nvSpPr>
          <p:cNvPr id="5" name="Marcador de texto 4"/>
          <p:cNvSpPr txBox="1">
            <a:spLocks/>
          </p:cNvSpPr>
          <p:nvPr/>
        </p:nvSpPr>
        <p:spPr>
          <a:xfrm>
            <a:off x="785107" y="2536310"/>
            <a:ext cx="10621785" cy="137228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r>
              <a:rPr lang="es-EC" sz="2000" dirty="0">
                <a:latin typeface="Arial" panose="020B0604020202020204" pitchFamily="34" charset="0"/>
                <a:cs typeface="Arial" panose="020B0604020202020204" pitchFamily="34" charset="0"/>
              </a:rPr>
              <a:t>Se realizo la entrega de 420 kits de alimentación y 195 por intermedio de la empresa publica Manabí Produce, 405 kits de bioseguridad ( mascarilla, gel antibacterial y guantes) beneficiando a la familias mas vulnerables de nuestra Parroquia</a:t>
            </a:r>
          </a:p>
          <a:p>
            <a:pPr algn="just"/>
            <a:endParaRPr lang="es-EC" sz="2000"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rotWithShape="1">
          <a:blip r:embed="rId2">
            <a:extLst>
              <a:ext uri="{28A0092B-C50C-407E-A947-70E740481C1C}">
                <a14:useLocalDpi xmlns:a14="http://schemas.microsoft.com/office/drawing/2010/main" val="0"/>
              </a:ext>
            </a:extLst>
          </a:blip>
          <a:srcRect t="30588" r="11424" b="30353"/>
          <a:stretch/>
        </p:blipFill>
        <p:spPr>
          <a:xfrm>
            <a:off x="1817862" y="3694368"/>
            <a:ext cx="3804785" cy="2642636"/>
          </a:xfrm>
          <a:prstGeom prst="rect">
            <a:avLst/>
          </a:prstGeom>
        </p:spPr>
      </p:pic>
      <p:pic>
        <p:nvPicPr>
          <p:cNvPr id="7" name="10 Imagen">
            <a:extLst>
              <a:ext uri="{FF2B5EF4-FFF2-40B4-BE49-F238E27FC236}">
                <a16:creationId xmlns:a16="http://schemas.microsoft.com/office/drawing/2014/main" id="{657DBB20-5FF7-4F95-A49F-816C5D74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646" y="1042105"/>
            <a:ext cx="1655689" cy="1251440"/>
          </a:xfrm>
          <a:prstGeom prst="rect">
            <a:avLst/>
          </a:prstGeom>
        </p:spPr>
      </p:pic>
      <p:pic>
        <p:nvPicPr>
          <p:cNvPr id="1026" name="Picture 2" descr="Gobierno de Manabí - Photos | Facebook">
            <a:extLst>
              <a:ext uri="{FF2B5EF4-FFF2-40B4-BE49-F238E27FC236}">
                <a16:creationId xmlns:a16="http://schemas.microsoft.com/office/drawing/2014/main" id="{F470206A-98D5-4DAD-ADFE-2D8C7B965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510" y="1042105"/>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2A31EF0-F5B0-48EE-8905-8CD1C8B892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616" y="3694368"/>
            <a:ext cx="3678559" cy="2642635"/>
          </a:xfrm>
          <a:prstGeom prst="rect">
            <a:avLst/>
          </a:prstGeom>
        </p:spPr>
      </p:pic>
    </p:spTree>
    <p:extLst>
      <p:ext uri="{BB962C8B-B14F-4D97-AF65-F5344CB8AC3E}">
        <p14:creationId xmlns:p14="http://schemas.microsoft.com/office/powerpoint/2010/main" val="4073105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AC5DE0-EE1D-4752-9E51-C8C036D659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224" y="433424"/>
            <a:ext cx="3148195" cy="2361147"/>
          </a:xfrm>
          <a:prstGeom prst="rect">
            <a:avLst/>
          </a:prstGeom>
        </p:spPr>
      </p:pic>
      <p:pic>
        <p:nvPicPr>
          <p:cNvPr id="5" name="Imagen 4">
            <a:extLst>
              <a:ext uri="{FF2B5EF4-FFF2-40B4-BE49-F238E27FC236}">
                <a16:creationId xmlns:a16="http://schemas.microsoft.com/office/drawing/2014/main" id="{C4379118-3C93-44CE-BB3D-7664ABBBC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265" y="433424"/>
            <a:ext cx="3091977" cy="2361147"/>
          </a:xfrm>
          <a:prstGeom prst="rect">
            <a:avLst/>
          </a:prstGeom>
        </p:spPr>
      </p:pic>
      <p:pic>
        <p:nvPicPr>
          <p:cNvPr id="7" name="Imagen 6">
            <a:extLst>
              <a:ext uri="{FF2B5EF4-FFF2-40B4-BE49-F238E27FC236}">
                <a16:creationId xmlns:a16="http://schemas.microsoft.com/office/drawing/2014/main" id="{17CF2EA2-A3F6-4EAB-AC75-33963F597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617" y="3317115"/>
            <a:ext cx="3396802" cy="2734363"/>
          </a:xfrm>
          <a:prstGeom prst="rect">
            <a:avLst/>
          </a:prstGeom>
        </p:spPr>
      </p:pic>
      <p:pic>
        <p:nvPicPr>
          <p:cNvPr id="9" name="Imagen 8">
            <a:extLst>
              <a:ext uri="{FF2B5EF4-FFF2-40B4-BE49-F238E27FC236}">
                <a16:creationId xmlns:a16="http://schemas.microsoft.com/office/drawing/2014/main" id="{DE185F1E-C1BA-435F-B0C2-DC9555D04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088" y="433424"/>
            <a:ext cx="3091977" cy="2361147"/>
          </a:xfrm>
          <a:prstGeom prst="rect">
            <a:avLst/>
          </a:prstGeom>
        </p:spPr>
      </p:pic>
      <p:pic>
        <p:nvPicPr>
          <p:cNvPr id="4" name="Imagen 3">
            <a:extLst>
              <a:ext uri="{FF2B5EF4-FFF2-40B4-BE49-F238E27FC236}">
                <a16:creationId xmlns:a16="http://schemas.microsoft.com/office/drawing/2014/main" id="{F5BCBB83-8BBE-40DC-A4C0-FEA4A0408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4265" y="3228653"/>
            <a:ext cx="3091977" cy="2822825"/>
          </a:xfrm>
          <a:prstGeom prst="rect">
            <a:avLst/>
          </a:prstGeom>
        </p:spPr>
      </p:pic>
      <p:pic>
        <p:nvPicPr>
          <p:cNvPr id="8" name="Imagen 7">
            <a:extLst>
              <a:ext uri="{FF2B5EF4-FFF2-40B4-BE49-F238E27FC236}">
                <a16:creationId xmlns:a16="http://schemas.microsoft.com/office/drawing/2014/main" id="{07908E83-BC05-4073-A957-FF02B32E7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0088" y="3228652"/>
            <a:ext cx="3148196" cy="2822825"/>
          </a:xfrm>
          <a:prstGeom prst="rect">
            <a:avLst/>
          </a:prstGeom>
        </p:spPr>
      </p:pic>
    </p:spTree>
    <p:extLst>
      <p:ext uri="{BB962C8B-B14F-4D97-AF65-F5344CB8AC3E}">
        <p14:creationId xmlns:p14="http://schemas.microsoft.com/office/powerpoint/2010/main" val="255387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9AE297-7FAE-4B0D-9297-F22E3D1D6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09" y="431513"/>
            <a:ext cx="3082246" cy="2897314"/>
          </a:xfrm>
          <a:prstGeom prst="rect">
            <a:avLst/>
          </a:prstGeom>
        </p:spPr>
      </p:pic>
      <p:pic>
        <p:nvPicPr>
          <p:cNvPr id="5" name="Imagen 4">
            <a:extLst>
              <a:ext uri="{FF2B5EF4-FFF2-40B4-BE49-F238E27FC236}">
                <a16:creationId xmlns:a16="http://schemas.microsoft.com/office/drawing/2014/main" id="{809F3024-B600-4FAD-A529-89971C3E5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7949" y="431513"/>
            <a:ext cx="3688425" cy="2897314"/>
          </a:xfrm>
          <a:prstGeom prst="rect">
            <a:avLst/>
          </a:prstGeom>
        </p:spPr>
      </p:pic>
      <p:pic>
        <p:nvPicPr>
          <p:cNvPr id="7" name="Imagen 6">
            <a:extLst>
              <a:ext uri="{FF2B5EF4-FFF2-40B4-BE49-F238E27FC236}">
                <a16:creationId xmlns:a16="http://schemas.microsoft.com/office/drawing/2014/main" id="{D80BD5B6-C951-4133-8754-7C846B5C8B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8571" y="431513"/>
            <a:ext cx="3376774" cy="2897314"/>
          </a:xfrm>
          <a:prstGeom prst="rect">
            <a:avLst/>
          </a:prstGeom>
        </p:spPr>
      </p:pic>
      <p:pic>
        <p:nvPicPr>
          <p:cNvPr id="16" name="Imagen 15">
            <a:extLst>
              <a:ext uri="{FF2B5EF4-FFF2-40B4-BE49-F238E27FC236}">
                <a16:creationId xmlns:a16="http://schemas.microsoft.com/office/drawing/2014/main" id="{D432C7AF-6C4B-4F7F-B566-6DCC7E454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909" y="3660167"/>
            <a:ext cx="3082246" cy="2768885"/>
          </a:xfrm>
          <a:prstGeom prst="rect">
            <a:avLst/>
          </a:prstGeom>
        </p:spPr>
      </p:pic>
      <p:pic>
        <p:nvPicPr>
          <p:cNvPr id="18" name="Imagen 17">
            <a:extLst>
              <a:ext uri="{FF2B5EF4-FFF2-40B4-BE49-F238E27FC236}">
                <a16:creationId xmlns:a16="http://schemas.microsoft.com/office/drawing/2014/main" id="{1B268E65-D791-4CB4-97E2-6F17C1206F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2608" y="3660168"/>
            <a:ext cx="3412737" cy="2766320"/>
          </a:xfrm>
          <a:prstGeom prst="rect">
            <a:avLst/>
          </a:prstGeom>
        </p:spPr>
      </p:pic>
      <p:pic>
        <p:nvPicPr>
          <p:cNvPr id="20" name="Imagen 19">
            <a:extLst>
              <a:ext uri="{FF2B5EF4-FFF2-40B4-BE49-F238E27FC236}">
                <a16:creationId xmlns:a16="http://schemas.microsoft.com/office/drawing/2014/main" id="{986D89CC-A992-4005-921E-F9A60FF613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948" y="3660167"/>
            <a:ext cx="3688426" cy="2766320"/>
          </a:xfrm>
          <a:prstGeom prst="rect">
            <a:avLst/>
          </a:prstGeom>
        </p:spPr>
      </p:pic>
    </p:spTree>
    <p:extLst>
      <p:ext uri="{BB962C8B-B14F-4D97-AF65-F5344CB8AC3E}">
        <p14:creationId xmlns:p14="http://schemas.microsoft.com/office/powerpoint/2010/main" val="1250382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867EEB-B8CC-49D3-AE29-D45196EE64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098" y="1294543"/>
            <a:ext cx="3479515" cy="2609636"/>
          </a:xfrm>
          <a:prstGeom prst="rect">
            <a:avLst/>
          </a:prstGeom>
        </p:spPr>
      </p:pic>
      <p:pic>
        <p:nvPicPr>
          <p:cNvPr id="5" name="Imagen 4">
            <a:extLst>
              <a:ext uri="{FF2B5EF4-FFF2-40B4-BE49-F238E27FC236}">
                <a16:creationId xmlns:a16="http://schemas.microsoft.com/office/drawing/2014/main" id="{477515B4-7DE9-4469-B91A-0462E491C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313" y="1294542"/>
            <a:ext cx="3479514" cy="2609635"/>
          </a:xfrm>
          <a:prstGeom prst="rect">
            <a:avLst/>
          </a:prstGeom>
        </p:spPr>
      </p:pic>
      <p:pic>
        <p:nvPicPr>
          <p:cNvPr id="7" name="Imagen 6">
            <a:extLst>
              <a:ext uri="{FF2B5EF4-FFF2-40B4-BE49-F238E27FC236}">
                <a16:creationId xmlns:a16="http://schemas.microsoft.com/office/drawing/2014/main" id="{E6C1901F-A4D3-4E96-ABA0-02264CFBB5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787" y="1294542"/>
            <a:ext cx="3479514" cy="2609635"/>
          </a:xfrm>
          <a:prstGeom prst="rect">
            <a:avLst/>
          </a:prstGeom>
        </p:spPr>
      </p:pic>
      <p:pic>
        <p:nvPicPr>
          <p:cNvPr id="8" name="Imagen 7">
            <a:extLst>
              <a:ext uri="{FF2B5EF4-FFF2-40B4-BE49-F238E27FC236}">
                <a16:creationId xmlns:a16="http://schemas.microsoft.com/office/drawing/2014/main" id="{73949022-508B-487B-A37D-ED272E462D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098" y="4014629"/>
            <a:ext cx="3479515" cy="2609635"/>
          </a:xfrm>
          <a:prstGeom prst="rect">
            <a:avLst/>
          </a:prstGeom>
        </p:spPr>
      </p:pic>
      <p:pic>
        <p:nvPicPr>
          <p:cNvPr id="9" name="Imagen 8">
            <a:extLst>
              <a:ext uri="{FF2B5EF4-FFF2-40B4-BE49-F238E27FC236}">
                <a16:creationId xmlns:a16="http://schemas.microsoft.com/office/drawing/2014/main" id="{3BF9D9C8-1E89-4CCE-94AE-057D89D30F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1313" y="4014629"/>
            <a:ext cx="3479512" cy="2618625"/>
          </a:xfrm>
          <a:prstGeom prst="rect">
            <a:avLst/>
          </a:prstGeom>
        </p:spPr>
      </p:pic>
      <p:pic>
        <p:nvPicPr>
          <p:cNvPr id="10" name="Imagen 9">
            <a:extLst>
              <a:ext uri="{FF2B5EF4-FFF2-40B4-BE49-F238E27FC236}">
                <a16:creationId xmlns:a16="http://schemas.microsoft.com/office/drawing/2014/main" id="{F8FC8BAB-85F3-4250-BD7F-14BBCDB7CE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1786" y="4023619"/>
            <a:ext cx="3479513" cy="2609635"/>
          </a:xfrm>
          <a:prstGeom prst="rect">
            <a:avLst/>
          </a:prstGeom>
        </p:spPr>
      </p:pic>
      <p:sp>
        <p:nvSpPr>
          <p:cNvPr id="11" name="Título 1">
            <a:extLst>
              <a:ext uri="{FF2B5EF4-FFF2-40B4-BE49-F238E27FC236}">
                <a16:creationId xmlns:a16="http://schemas.microsoft.com/office/drawing/2014/main" id="{6813725B-F6DF-4EAB-865F-89F2DDF57545}"/>
              </a:ext>
            </a:extLst>
          </p:cNvPr>
          <p:cNvSpPr txBox="1">
            <a:spLocks/>
          </p:cNvSpPr>
          <p:nvPr/>
        </p:nvSpPr>
        <p:spPr>
          <a:xfrm>
            <a:off x="1882390" y="442503"/>
            <a:ext cx="8954619" cy="531209"/>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a:solidFill>
                  <a:schemeClr val="accent2">
                    <a:lumMod val="50000"/>
                  </a:schemeClr>
                </a:solidFill>
              </a:rPr>
              <a:t>ENTREGA DE KITS DE BIOSEGURIDAD </a:t>
            </a:r>
          </a:p>
        </p:txBody>
      </p:sp>
    </p:spTree>
    <p:extLst>
      <p:ext uri="{BB962C8B-B14F-4D97-AF65-F5344CB8AC3E}">
        <p14:creationId xmlns:p14="http://schemas.microsoft.com/office/powerpoint/2010/main" val="160953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txBox="1">
            <a:spLocks/>
          </p:cNvSpPr>
          <p:nvPr/>
        </p:nvSpPr>
        <p:spPr>
          <a:xfrm>
            <a:off x="545043" y="2065512"/>
            <a:ext cx="11065932" cy="190031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Brinda los servicios tales como lesiones deportivas, traumáticas, neurológicas, lesiones de columna vertebral, lumbalgia, dorsalgias, cervicalitas, hombros dolorosos, personas con discapacidad, artrosis de rodillas.</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Donde son beneficiadas de 10 a 15 personas diariamente de lunes a jueves, y los días viernes el terapista visita el área rural para la atención de personas vulnerables que no se puedan movilizar hasta el centro integral de fisioterapia. Lo que da un total de 52 personas atendidas en el año 2020. </a:t>
            </a:r>
          </a:p>
          <a:p>
            <a:pPr marL="285750" indent="-285750" algn="just">
              <a:buFont typeface="Wingdings" panose="05000000000000000000" pitchFamily="2" charset="2"/>
              <a:buChar char="Ø"/>
            </a:pPr>
            <a:endParaRPr lang="es-EC"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es-EC" sz="2000"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0E36CD41-B193-499C-BA74-77D0CA72E87C}"/>
              </a:ext>
            </a:extLst>
          </p:cNvPr>
          <p:cNvSpPr txBox="1"/>
          <p:nvPr/>
        </p:nvSpPr>
        <p:spPr>
          <a:xfrm>
            <a:off x="1662996" y="232318"/>
            <a:ext cx="9365661" cy="584775"/>
          </a:xfrm>
          <a:prstGeom prst="rect">
            <a:avLst/>
          </a:prstGeom>
          <a:noFill/>
        </p:spPr>
        <p:txBody>
          <a:bodyPr wrap="square" rtlCol="0">
            <a:spAutoFit/>
          </a:bodyPr>
          <a:lstStyle/>
          <a:p>
            <a:pPr algn="ctr"/>
            <a:r>
              <a:rPr lang="es-EC" sz="3200" b="1" dirty="0">
                <a:ln w="0"/>
                <a:solidFill>
                  <a:schemeClr val="accent1">
                    <a:lumMod val="75000"/>
                  </a:schemeClr>
                </a:solidFill>
                <a:effectLst>
                  <a:outerShdw blurRad="38100" dist="25400" dir="5400000" algn="ctr" rotWithShape="0">
                    <a:srgbClr val="6E747A">
                      <a:alpha val="43000"/>
                    </a:srgbClr>
                  </a:outerShdw>
                </a:effectLst>
              </a:rPr>
              <a:t>CENTRO INTEGRAL DE FISIOTERAPIA CASCOL</a:t>
            </a:r>
            <a:endParaRPr lang="en-US" sz="3200" b="1" dirty="0">
              <a:ln w="0"/>
              <a:solidFill>
                <a:schemeClr val="accent1">
                  <a:lumMod val="75000"/>
                </a:schemeClr>
              </a:solidFill>
              <a:effectLst>
                <a:outerShdw blurRad="38100" dist="25400" dir="5400000" algn="ctr" rotWithShape="0">
                  <a:srgbClr val="6E747A">
                    <a:alpha val="43000"/>
                  </a:srgbClr>
                </a:outerShdw>
              </a:effectLst>
            </a:endParaRPr>
          </a:p>
        </p:txBody>
      </p:sp>
      <p:pic>
        <p:nvPicPr>
          <p:cNvPr id="8" name="10 Imagen">
            <a:extLst>
              <a:ext uri="{FF2B5EF4-FFF2-40B4-BE49-F238E27FC236}">
                <a16:creationId xmlns:a16="http://schemas.microsoft.com/office/drawing/2014/main" id="{7F0258B8-A3A6-4FA3-923C-5452C05E3B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729" y="723197"/>
            <a:ext cx="1655689" cy="1251440"/>
          </a:xfrm>
          <a:prstGeom prst="rect">
            <a:avLst/>
          </a:prstGeom>
        </p:spPr>
      </p:pic>
      <p:pic>
        <p:nvPicPr>
          <p:cNvPr id="9" name="Picture 2" descr="Gobierno de Manabí - Photos | Facebook">
            <a:extLst>
              <a:ext uri="{FF2B5EF4-FFF2-40B4-BE49-F238E27FC236}">
                <a16:creationId xmlns:a16="http://schemas.microsoft.com/office/drawing/2014/main" id="{12FEAB7E-DA44-461F-902D-A4CF18BA4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385" y="817093"/>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7885494-EC00-403D-BEBB-1F418031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044" y="4453498"/>
            <a:ext cx="2747374" cy="2059379"/>
          </a:xfrm>
          <a:prstGeom prst="rect">
            <a:avLst/>
          </a:prstGeom>
        </p:spPr>
      </p:pic>
      <p:pic>
        <p:nvPicPr>
          <p:cNvPr id="4" name="Imagen 3">
            <a:extLst>
              <a:ext uri="{FF2B5EF4-FFF2-40B4-BE49-F238E27FC236}">
                <a16:creationId xmlns:a16="http://schemas.microsoft.com/office/drawing/2014/main" id="{ACD5905E-ADA9-4CF8-8D66-2BE609A8E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0370" y="4304871"/>
            <a:ext cx="2486111" cy="2208005"/>
          </a:xfrm>
          <a:prstGeom prst="rect">
            <a:avLst/>
          </a:prstGeom>
        </p:spPr>
      </p:pic>
    </p:spTree>
    <p:extLst>
      <p:ext uri="{BB962C8B-B14F-4D97-AF65-F5344CB8AC3E}">
        <p14:creationId xmlns:p14="http://schemas.microsoft.com/office/powerpoint/2010/main" val="3465266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7A953B-4175-45EE-923C-883539FB3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980" y="773609"/>
            <a:ext cx="3327464" cy="2246038"/>
          </a:xfrm>
          <a:prstGeom prst="rect">
            <a:avLst/>
          </a:prstGeom>
        </p:spPr>
      </p:pic>
      <p:pic>
        <p:nvPicPr>
          <p:cNvPr id="5" name="Imagen 4">
            <a:extLst>
              <a:ext uri="{FF2B5EF4-FFF2-40B4-BE49-F238E27FC236}">
                <a16:creationId xmlns:a16="http://schemas.microsoft.com/office/drawing/2014/main" id="{3C28E025-23F3-48C4-9DFC-5AB068F2B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97" y="3428999"/>
            <a:ext cx="3781650" cy="2456121"/>
          </a:xfrm>
          <a:prstGeom prst="rect">
            <a:avLst/>
          </a:prstGeom>
        </p:spPr>
      </p:pic>
      <p:pic>
        <p:nvPicPr>
          <p:cNvPr id="7" name="Imagen 6">
            <a:extLst>
              <a:ext uri="{FF2B5EF4-FFF2-40B4-BE49-F238E27FC236}">
                <a16:creationId xmlns:a16="http://schemas.microsoft.com/office/drawing/2014/main" id="{B34EA757-0870-4D5F-B342-307F387351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107" y="3428999"/>
            <a:ext cx="3623786" cy="2456121"/>
          </a:xfrm>
          <a:prstGeom prst="rect">
            <a:avLst/>
          </a:prstGeom>
        </p:spPr>
      </p:pic>
      <p:pic>
        <p:nvPicPr>
          <p:cNvPr id="9" name="Imagen 8">
            <a:extLst>
              <a:ext uri="{FF2B5EF4-FFF2-40B4-BE49-F238E27FC236}">
                <a16:creationId xmlns:a16="http://schemas.microsoft.com/office/drawing/2014/main" id="{9871AE3E-7451-4EA8-B426-354E24E40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6179" y="776477"/>
            <a:ext cx="2856697" cy="2235196"/>
          </a:xfrm>
          <a:prstGeom prst="rect">
            <a:avLst/>
          </a:prstGeom>
        </p:spPr>
      </p:pic>
      <p:pic>
        <p:nvPicPr>
          <p:cNvPr id="4" name="Imagen 3">
            <a:extLst>
              <a:ext uri="{FF2B5EF4-FFF2-40B4-BE49-F238E27FC236}">
                <a16:creationId xmlns:a16="http://schemas.microsoft.com/office/drawing/2014/main" id="{1880D99D-978F-4887-82AC-177B894792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0611" y="795293"/>
            <a:ext cx="3170409" cy="2235196"/>
          </a:xfrm>
          <a:prstGeom prst="rect">
            <a:avLst/>
          </a:prstGeom>
        </p:spPr>
      </p:pic>
      <p:pic>
        <p:nvPicPr>
          <p:cNvPr id="8" name="Imagen 7">
            <a:extLst>
              <a:ext uri="{FF2B5EF4-FFF2-40B4-BE49-F238E27FC236}">
                <a16:creationId xmlns:a16="http://schemas.microsoft.com/office/drawing/2014/main" id="{7E0F84F1-A8A8-478B-8D36-DEF949E743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90354" y="3428999"/>
            <a:ext cx="3300946" cy="2475709"/>
          </a:xfrm>
          <a:prstGeom prst="rect">
            <a:avLst/>
          </a:prstGeom>
        </p:spPr>
      </p:pic>
    </p:spTree>
    <p:extLst>
      <p:ext uri="{BB962C8B-B14F-4D97-AF65-F5344CB8AC3E}">
        <p14:creationId xmlns:p14="http://schemas.microsoft.com/office/powerpoint/2010/main" val="1826539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63170B-70EC-410F-91A2-148CF661A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4224" y="566274"/>
            <a:ext cx="2841115" cy="2917573"/>
          </a:xfrm>
          <a:prstGeom prst="rect">
            <a:avLst/>
          </a:prstGeom>
        </p:spPr>
      </p:pic>
      <p:pic>
        <p:nvPicPr>
          <p:cNvPr id="5" name="Imagen 4">
            <a:extLst>
              <a:ext uri="{FF2B5EF4-FFF2-40B4-BE49-F238E27FC236}">
                <a16:creationId xmlns:a16="http://schemas.microsoft.com/office/drawing/2014/main" id="{AD47FDC9-F43D-4733-93C0-671DE3AF1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536" y="566274"/>
            <a:ext cx="2707553" cy="2917573"/>
          </a:xfrm>
          <a:prstGeom prst="rect">
            <a:avLst/>
          </a:prstGeom>
        </p:spPr>
      </p:pic>
      <p:pic>
        <p:nvPicPr>
          <p:cNvPr id="7" name="Imagen 6">
            <a:extLst>
              <a:ext uri="{FF2B5EF4-FFF2-40B4-BE49-F238E27FC236}">
                <a16:creationId xmlns:a16="http://schemas.microsoft.com/office/drawing/2014/main" id="{9EB90542-6B57-40BB-94BC-81628032A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332" y="3744930"/>
            <a:ext cx="4359667" cy="2743200"/>
          </a:xfrm>
          <a:prstGeom prst="rect">
            <a:avLst/>
          </a:prstGeom>
        </p:spPr>
      </p:pic>
      <p:pic>
        <p:nvPicPr>
          <p:cNvPr id="8" name="Imagen 7" descr="Puede ser una imagen de una o varias personas">
            <a:extLst>
              <a:ext uri="{FF2B5EF4-FFF2-40B4-BE49-F238E27FC236}">
                <a16:creationId xmlns:a16="http://schemas.microsoft.com/office/drawing/2014/main" id="{A7D284CE-4010-4FD9-A7D4-08BE51D38F4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285" y="566274"/>
            <a:ext cx="2707553" cy="2917573"/>
          </a:xfrm>
          <a:prstGeom prst="rect">
            <a:avLst/>
          </a:prstGeom>
          <a:noFill/>
          <a:ln>
            <a:noFill/>
          </a:ln>
        </p:spPr>
      </p:pic>
      <p:pic>
        <p:nvPicPr>
          <p:cNvPr id="10" name="Imagen 9">
            <a:extLst>
              <a:ext uri="{FF2B5EF4-FFF2-40B4-BE49-F238E27FC236}">
                <a16:creationId xmlns:a16="http://schemas.microsoft.com/office/drawing/2014/main" id="{415218FC-7CD3-4207-9B04-30FB9CF27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171" y="3667671"/>
            <a:ext cx="4359667" cy="2820459"/>
          </a:xfrm>
          <a:prstGeom prst="rect">
            <a:avLst/>
          </a:prstGeom>
        </p:spPr>
      </p:pic>
    </p:spTree>
    <p:extLst>
      <p:ext uri="{BB962C8B-B14F-4D97-AF65-F5344CB8AC3E}">
        <p14:creationId xmlns:p14="http://schemas.microsoft.com/office/powerpoint/2010/main" val="3223613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985168" y="2774700"/>
            <a:ext cx="10572423" cy="1083972"/>
          </a:xfrm>
        </p:spPr>
        <p:txBody>
          <a:bodyPr>
            <a:normAutofit/>
          </a:bodyPr>
          <a:lstStyle/>
          <a:p>
            <a:pPr algn="just"/>
            <a:r>
              <a:rPr lang="es-EC" sz="2000" dirty="0">
                <a:latin typeface="Arial" panose="020B0604020202020204" pitchFamily="34" charset="0"/>
                <a:cs typeface="Arial" panose="020B0604020202020204" pitchFamily="34" charset="0"/>
              </a:rPr>
              <a:t>Elaboración de prendas de protección de bioseguridad tales como ( mascarillas, trajes de bioseguridad) para la Reactivación Económica Local desde los grupos de atención prioritaria, donde fueron beneficiadas 30 personas.</a:t>
            </a:r>
          </a:p>
        </p:txBody>
      </p:sp>
      <p:pic>
        <p:nvPicPr>
          <p:cNvPr id="6" name="Imagen 5" descr="Puede ser una imagen de una o varias personas, personas sentadas, personas de pie y ropa de abri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4873" y="4132075"/>
            <a:ext cx="3486911" cy="2383414"/>
          </a:xfrm>
          <a:prstGeom prst="rect">
            <a:avLst/>
          </a:prstGeom>
          <a:noFill/>
          <a:ln>
            <a:noFill/>
          </a:ln>
        </p:spPr>
      </p:pic>
      <p:pic>
        <p:nvPicPr>
          <p:cNvPr id="7" name="Imagen 6" descr="Puede ser una imagen de una o varias personas, personas sentadas y personas de pi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783" y="4123712"/>
            <a:ext cx="3486911" cy="2383414"/>
          </a:xfrm>
          <a:prstGeom prst="rect">
            <a:avLst/>
          </a:prstGeom>
          <a:noFill/>
          <a:ln>
            <a:noFill/>
          </a:ln>
        </p:spPr>
      </p:pic>
      <p:sp>
        <p:nvSpPr>
          <p:cNvPr id="8" name="CuadroTexto 7">
            <a:extLst>
              <a:ext uri="{FF2B5EF4-FFF2-40B4-BE49-F238E27FC236}">
                <a16:creationId xmlns:a16="http://schemas.microsoft.com/office/drawing/2014/main" id="{B35EAE15-EE64-43F3-BE2C-31E52DE86953}"/>
              </a:ext>
            </a:extLst>
          </p:cNvPr>
          <p:cNvSpPr txBox="1"/>
          <p:nvPr/>
        </p:nvSpPr>
        <p:spPr>
          <a:xfrm>
            <a:off x="1814512" y="379524"/>
            <a:ext cx="8562975" cy="584775"/>
          </a:xfrm>
          <a:prstGeom prst="rect">
            <a:avLst/>
          </a:prstGeom>
          <a:noFill/>
        </p:spPr>
        <p:txBody>
          <a:bodyPr wrap="square" rtlCol="0">
            <a:spAutoFit/>
          </a:bodyPr>
          <a:lstStyle/>
          <a:p>
            <a:pPr algn="ctr"/>
            <a:r>
              <a:rPr lang="es-EC" sz="3200" b="1" dirty="0">
                <a:ln w="0"/>
                <a:solidFill>
                  <a:schemeClr val="accent1">
                    <a:lumMod val="75000"/>
                  </a:schemeClr>
                </a:solidFill>
                <a:effectLst>
                  <a:outerShdw blurRad="38100" dist="25400" dir="5400000" algn="ctr" rotWithShape="0">
                    <a:srgbClr val="6E747A">
                      <a:alpha val="43000"/>
                    </a:srgbClr>
                  </a:outerShdw>
                </a:effectLst>
              </a:rPr>
              <a:t>FORMACIÓN DE COSTURA</a:t>
            </a:r>
            <a:endParaRPr lang="en-US" sz="3200" b="1" dirty="0">
              <a:ln w="0"/>
              <a:solidFill>
                <a:schemeClr val="accent1">
                  <a:lumMod val="75000"/>
                </a:schemeClr>
              </a:solidFill>
              <a:effectLst>
                <a:outerShdw blurRad="38100" dist="25400" dir="5400000" algn="ctr" rotWithShape="0">
                  <a:srgbClr val="6E747A">
                    <a:alpha val="43000"/>
                  </a:srgbClr>
                </a:outerShdw>
              </a:effectLst>
            </a:endParaRPr>
          </a:p>
        </p:txBody>
      </p:sp>
      <p:pic>
        <p:nvPicPr>
          <p:cNvPr id="9" name="10 Imagen">
            <a:extLst>
              <a:ext uri="{FF2B5EF4-FFF2-40B4-BE49-F238E27FC236}">
                <a16:creationId xmlns:a16="http://schemas.microsoft.com/office/drawing/2014/main" id="{1626AB85-3923-4168-A9B6-D9686F3A3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7029" y="1205871"/>
            <a:ext cx="1655689" cy="1251440"/>
          </a:xfrm>
          <a:prstGeom prst="rect">
            <a:avLst/>
          </a:prstGeom>
        </p:spPr>
      </p:pic>
      <p:pic>
        <p:nvPicPr>
          <p:cNvPr id="10" name="Picture 2" descr="Gobierno de Manabí - Photos | Facebook">
            <a:extLst>
              <a:ext uri="{FF2B5EF4-FFF2-40B4-BE49-F238E27FC236}">
                <a16:creationId xmlns:a16="http://schemas.microsoft.com/office/drawing/2014/main" id="{B467111F-7951-437A-980B-8DB8B873F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8612" y="1178243"/>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528AFE85-A812-4B0B-811C-181614B369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141" y="4123712"/>
            <a:ext cx="3181815" cy="2383415"/>
          </a:xfrm>
          <a:prstGeom prst="rect">
            <a:avLst/>
          </a:prstGeom>
        </p:spPr>
      </p:pic>
    </p:spTree>
    <p:extLst>
      <p:ext uri="{BB962C8B-B14F-4D97-AF65-F5344CB8AC3E}">
        <p14:creationId xmlns:p14="http://schemas.microsoft.com/office/powerpoint/2010/main" val="2639208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1603375" y="157694"/>
            <a:ext cx="9102725" cy="1109908"/>
          </a:xfrm>
        </p:spPr>
        <p:txBody>
          <a:bodyPr>
            <a:noAutofit/>
          </a:bodyPr>
          <a:lstStyle/>
          <a:p>
            <a:pPr algn="ctr"/>
            <a:r>
              <a:rPr lang="es-EC" b="1" dirty="0">
                <a:solidFill>
                  <a:schemeClr val="accent2">
                    <a:lumMod val="50000"/>
                  </a:schemeClr>
                </a:solidFill>
              </a:rPr>
              <a:t>PLAN DE DESARROLLO Y ORDENAMIENTO TERRITORIAL PERIODO 2019-2023</a:t>
            </a:r>
          </a:p>
        </p:txBody>
      </p:sp>
      <p:graphicFrame>
        <p:nvGraphicFramePr>
          <p:cNvPr id="5" name="Marcador de contenido 8"/>
          <p:cNvGraphicFramePr>
            <a:graphicFrameLocks noGrp="1"/>
          </p:cNvGraphicFramePr>
          <p:nvPr>
            <p:ph idx="1"/>
            <p:extLst>
              <p:ext uri="{D42A27DB-BD31-4B8C-83A1-F6EECF244321}">
                <p14:modId xmlns:p14="http://schemas.microsoft.com/office/powerpoint/2010/main" val="1601475902"/>
              </p:ext>
            </p:extLst>
          </p:nvPr>
        </p:nvGraphicFramePr>
        <p:xfrm>
          <a:off x="1001711" y="1377666"/>
          <a:ext cx="10757898" cy="5480333"/>
        </p:xfrm>
        <a:graphic>
          <a:graphicData uri="http://schemas.openxmlformats.org/drawingml/2006/table">
            <a:tbl>
              <a:tblPr/>
              <a:tblGrid>
                <a:gridCol w="2794112">
                  <a:extLst>
                    <a:ext uri="{9D8B030D-6E8A-4147-A177-3AD203B41FA5}">
                      <a16:colId xmlns:a16="http://schemas.microsoft.com/office/drawing/2014/main" val="1241255424"/>
                    </a:ext>
                  </a:extLst>
                </a:gridCol>
                <a:gridCol w="2821466">
                  <a:extLst>
                    <a:ext uri="{9D8B030D-6E8A-4147-A177-3AD203B41FA5}">
                      <a16:colId xmlns:a16="http://schemas.microsoft.com/office/drawing/2014/main" val="2872251578"/>
                    </a:ext>
                  </a:extLst>
                </a:gridCol>
                <a:gridCol w="846947">
                  <a:extLst>
                    <a:ext uri="{9D8B030D-6E8A-4147-A177-3AD203B41FA5}">
                      <a16:colId xmlns:a16="http://schemas.microsoft.com/office/drawing/2014/main" val="2947735509"/>
                    </a:ext>
                  </a:extLst>
                </a:gridCol>
                <a:gridCol w="1219834">
                  <a:extLst>
                    <a:ext uri="{9D8B030D-6E8A-4147-A177-3AD203B41FA5}">
                      <a16:colId xmlns:a16="http://schemas.microsoft.com/office/drawing/2014/main" val="4248669051"/>
                    </a:ext>
                  </a:extLst>
                </a:gridCol>
                <a:gridCol w="1103041">
                  <a:extLst>
                    <a:ext uri="{9D8B030D-6E8A-4147-A177-3AD203B41FA5}">
                      <a16:colId xmlns:a16="http://schemas.microsoft.com/office/drawing/2014/main" val="3883914372"/>
                    </a:ext>
                  </a:extLst>
                </a:gridCol>
                <a:gridCol w="973272">
                  <a:extLst>
                    <a:ext uri="{9D8B030D-6E8A-4147-A177-3AD203B41FA5}">
                      <a16:colId xmlns:a16="http://schemas.microsoft.com/office/drawing/2014/main" val="1583420028"/>
                    </a:ext>
                  </a:extLst>
                </a:gridCol>
                <a:gridCol w="999226">
                  <a:extLst>
                    <a:ext uri="{9D8B030D-6E8A-4147-A177-3AD203B41FA5}">
                      <a16:colId xmlns:a16="http://schemas.microsoft.com/office/drawing/2014/main" val="1518693597"/>
                    </a:ext>
                  </a:extLst>
                </a:gridCol>
              </a:tblGrid>
              <a:tr h="335029">
                <a:tc gridSpan="7">
                  <a:txBody>
                    <a:bodyPr/>
                    <a:lstStyle/>
                    <a:p>
                      <a:pPr algn="ctr" fontAlgn="b"/>
                      <a:endParaRPr lang="es-EC" sz="20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93898927"/>
                  </a:ext>
                </a:extLst>
              </a:tr>
              <a:tr h="594929">
                <a:tc>
                  <a:txBody>
                    <a:bodyPr/>
                    <a:lstStyle/>
                    <a:p>
                      <a:pPr algn="ctr" fontAlgn="ctr"/>
                      <a:r>
                        <a:rPr lang="es-EC" sz="1600" b="1" i="0" u="none" strike="noStrike" dirty="0">
                          <a:solidFill>
                            <a:schemeClr val="bg1"/>
                          </a:solidFill>
                          <a:effectLst/>
                          <a:latin typeface="Calibri" panose="020F0502020204030204" pitchFamily="34" charset="0"/>
                        </a:rPr>
                        <a:t>PROYECTO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600" b="1" i="0" u="none" strike="noStrike" dirty="0">
                          <a:solidFill>
                            <a:schemeClr val="bg1"/>
                          </a:solidFill>
                          <a:effectLst/>
                          <a:latin typeface="Calibri" panose="020F0502020204030204" pitchFamily="34" charset="0"/>
                        </a:rPr>
                        <a:t>META  PLANIFICADA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200" b="1" i="0" u="none" strike="noStrike" dirty="0">
                          <a:solidFill>
                            <a:schemeClr val="bg1"/>
                          </a:solidFill>
                          <a:effectLst/>
                          <a:latin typeface="Calibri" panose="020F0502020204030204" pitchFamily="34" charset="0"/>
                        </a:rPr>
                        <a:t>META CUMPLIDA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200" b="1" i="0" u="none" strike="noStrike" dirty="0">
                          <a:solidFill>
                            <a:schemeClr val="bg1"/>
                          </a:solidFill>
                          <a:effectLst/>
                          <a:latin typeface="Calibri" panose="020F0502020204030204" pitchFamily="34" charset="0"/>
                        </a:rPr>
                        <a:t>% CUMPLIMIENTO 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200" b="1" i="0" u="none" strike="noStrike" dirty="0">
                          <a:solidFill>
                            <a:schemeClr val="bg1"/>
                          </a:solidFill>
                          <a:effectLst/>
                          <a:latin typeface="Calibri" panose="020F0502020204030204" pitchFamily="34" charset="0"/>
                        </a:rPr>
                        <a:t>PRESUPUESTO PLANIFICADO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200" b="1" i="0" u="none" strike="noStrike" dirty="0">
                          <a:solidFill>
                            <a:schemeClr val="bg1"/>
                          </a:solidFill>
                          <a:effectLst/>
                          <a:latin typeface="Calibri" panose="020F0502020204030204" pitchFamily="34" charset="0"/>
                        </a:rPr>
                        <a:t>PRESUPUESTO EJECUTADO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fontAlgn="ctr"/>
                      <a:r>
                        <a:rPr lang="es-EC" sz="1200" b="1" i="0" u="none" strike="noStrike" dirty="0">
                          <a:solidFill>
                            <a:schemeClr val="bg1"/>
                          </a:solidFill>
                          <a:effectLst/>
                          <a:latin typeface="Calibri" panose="020F0502020204030204" pitchFamily="34" charset="0"/>
                        </a:rPr>
                        <a:t>% EJECUCIÒN PRESUPUESTO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49248536"/>
                  </a:ext>
                </a:extLst>
              </a:tr>
              <a:tr h="692393">
                <a:tc>
                  <a:txBody>
                    <a:bodyPr/>
                    <a:lstStyle/>
                    <a:p>
                      <a:pPr algn="l" fontAlgn="ctr"/>
                      <a:r>
                        <a:rPr lang="es-MX" sz="1400" b="0" i="0" u="none" strike="noStrike" dirty="0">
                          <a:solidFill>
                            <a:srgbClr val="000000"/>
                          </a:solidFill>
                          <a:effectLst/>
                          <a:latin typeface="Arial" panose="020B0604020202020204" pitchFamily="34" charset="0"/>
                        </a:rPr>
                        <a:t>Plan de Mantenimiento y Reparación del Parque Recreacional Infantil Gimnasio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MX" sz="1400" b="0" i="0" u="none" strike="noStrike" dirty="0">
                          <a:solidFill>
                            <a:srgbClr val="000000"/>
                          </a:solidFill>
                          <a:effectLst/>
                          <a:latin typeface="Arial" panose="020B0604020202020204" pitchFamily="34" charset="0"/>
                        </a:rPr>
                        <a:t>Realizar el mantenimiento del Parque recreacional Infantil Gimnasio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7000,00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44525090"/>
                  </a:ext>
                </a:extLst>
              </a:tr>
              <a:tr h="823922">
                <a:tc>
                  <a:txBody>
                    <a:bodyPr/>
                    <a:lstStyle/>
                    <a:p>
                      <a:pPr algn="l" fontAlgn="ctr"/>
                      <a:r>
                        <a:rPr lang="es-MX" sz="1400" b="0" i="0" u="none" strike="noStrike" dirty="0">
                          <a:solidFill>
                            <a:srgbClr val="000000"/>
                          </a:solidFill>
                          <a:effectLst/>
                          <a:latin typeface="Arial" panose="020B0604020202020204" pitchFamily="34" charset="0"/>
                        </a:rPr>
                        <a:t>Proyecto de Construcción de Badenes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MX" sz="1400" b="0" i="0" u="none" strike="noStrike" dirty="0">
                          <a:solidFill>
                            <a:srgbClr val="000000"/>
                          </a:solidFill>
                          <a:effectLst/>
                          <a:latin typeface="Arial" panose="020B0604020202020204" pitchFamily="34" charset="0"/>
                        </a:rPr>
                        <a:t>Construir estructuras para el drenaje de los caminos vecinales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20000,00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043099"/>
                  </a:ext>
                </a:extLst>
              </a:tr>
              <a:tr h="919806">
                <a:tc>
                  <a:txBody>
                    <a:bodyPr/>
                    <a:lstStyle/>
                    <a:p>
                      <a:pPr algn="l" fontAlgn="ctr"/>
                      <a:r>
                        <a:rPr lang="es-MX" sz="1400" b="0" i="0" u="none" strike="noStrike" dirty="0">
                          <a:solidFill>
                            <a:srgbClr val="000000"/>
                          </a:solidFill>
                          <a:effectLst/>
                          <a:latin typeface="Arial" panose="020B0604020202020204" pitchFamily="34" charset="0"/>
                        </a:rPr>
                        <a:t>Construcción de la cubierta de la cancha de Voleibol.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MX" sz="1400" b="0" i="0" u="none" strike="noStrike" dirty="0">
                          <a:solidFill>
                            <a:srgbClr val="000000"/>
                          </a:solidFill>
                          <a:effectLst/>
                          <a:latin typeface="Arial" panose="020B0604020202020204" pitchFamily="34" charset="0"/>
                        </a:rPr>
                        <a:t>Cumplir al 100% la implementación del arreglo y adecuación de la cancha múltiple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32302,26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33803512"/>
                  </a:ext>
                </a:extLst>
              </a:tr>
              <a:tr h="919806">
                <a:tc>
                  <a:txBody>
                    <a:bodyPr/>
                    <a:lstStyle/>
                    <a:p>
                      <a:pPr algn="l" fontAlgn="ctr"/>
                      <a:r>
                        <a:rPr lang="es-MX" sz="1400" b="0" i="0" u="none" strike="noStrike" dirty="0">
                          <a:solidFill>
                            <a:srgbClr val="000000"/>
                          </a:solidFill>
                          <a:effectLst/>
                          <a:latin typeface="Arial" panose="020B0604020202020204" pitchFamily="34" charset="0"/>
                        </a:rPr>
                        <a:t>Proyecto de Implementación de Zona </a:t>
                      </a:r>
                      <a:r>
                        <a:rPr lang="es-MX" sz="1400" b="0" i="0" u="none" strike="noStrike" dirty="0" err="1">
                          <a:solidFill>
                            <a:srgbClr val="000000"/>
                          </a:solidFill>
                          <a:effectLst/>
                          <a:latin typeface="Arial" panose="020B0604020202020204" pitchFamily="34" charset="0"/>
                        </a:rPr>
                        <a:t>Wifi</a:t>
                      </a:r>
                      <a:r>
                        <a:rPr lang="es-MX" sz="1400" b="0" i="0" u="none" strike="noStrike" dirty="0">
                          <a:solidFill>
                            <a:srgbClr val="000000"/>
                          </a:solidFill>
                          <a:effectLst/>
                          <a:latin typeface="Arial" panose="020B0604020202020204" pitchFamily="34" charset="0"/>
                        </a:rPr>
                        <a:t> en espacios Públicos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MX" sz="1400" b="0" i="0" u="none" strike="noStrike" dirty="0">
                          <a:solidFill>
                            <a:srgbClr val="000000"/>
                          </a:solidFill>
                          <a:effectLst/>
                          <a:latin typeface="Arial" panose="020B0604020202020204" pitchFamily="34" charset="0"/>
                        </a:rPr>
                        <a:t>Implementar el 100% el Proyecto de Dotación de Internet en Espacios Públicos durante el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6066,48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76606498"/>
                  </a:ext>
                </a:extLst>
              </a:tr>
              <a:tr h="620426">
                <a:tc>
                  <a:txBody>
                    <a:bodyPr/>
                    <a:lstStyle/>
                    <a:p>
                      <a:pPr algn="l" fontAlgn="ctr"/>
                      <a:r>
                        <a:rPr lang="es-MX" sz="1400" b="0" i="0" u="none" strike="noStrike" dirty="0">
                          <a:solidFill>
                            <a:srgbClr val="000000"/>
                          </a:solidFill>
                          <a:effectLst/>
                          <a:latin typeface="Arial" panose="020B0604020202020204" pitchFamily="34" charset="0"/>
                        </a:rPr>
                        <a:t>Proyecto Construcción Paraderos de Buses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MX" sz="1400" b="0" i="0" u="none" strike="noStrike" dirty="0">
                          <a:solidFill>
                            <a:srgbClr val="000000"/>
                          </a:solidFill>
                          <a:effectLst/>
                          <a:latin typeface="Arial" panose="020B0604020202020204" pitchFamily="34" charset="0"/>
                        </a:rPr>
                        <a:t>Construir al menos una parada durante el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0"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03968">
                <a:tc>
                  <a:txBody>
                    <a:bodyPr/>
                    <a:lstStyle/>
                    <a:p>
                      <a:pPr algn="ctr" rtl="0" fontAlgn="b"/>
                      <a:r>
                        <a:rPr lang="es-EC" sz="16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8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400" b="1" i="0" u="none" strike="noStrike" dirty="0">
                          <a:solidFill>
                            <a:srgbClr val="000000"/>
                          </a:solidFill>
                          <a:effectLst/>
                          <a:latin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1" i="0" u="none" strike="noStrike" dirty="0">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400" b="1" i="0" u="none" strike="noStrike">
                          <a:solidFill>
                            <a:srgbClr val="000000"/>
                          </a:solidFill>
                          <a:effectLst/>
                          <a:latin typeface="Arial" panose="020B0604020202020204" pitchFamily="34" charset="0"/>
                        </a:rPr>
                        <a:t>73368,74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EC" sz="1400" b="1" i="0" u="none" strike="noStrike" dirty="0">
                          <a:solidFill>
                            <a:srgbClr val="000000"/>
                          </a:solidFill>
                          <a:effectLst/>
                          <a:latin typeface="Arial" panose="020B06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EC" sz="1400" b="1" i="0" u="none" strike="noStrike" dirty="0">
                          <a:solidFill>
                            <a:srgbClr val="000000"/>
                          </a:solidFill>
                          <a:effectLst/>
                          <a:latin typeface="Arial" panose="020B060402020202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0054">
                <a:tc>
                  <a:txBody>
                    <a:bodyPr/>
                    <a:lstStyle/>
                    <a:p>
                      <a:pPr algn="l" fontAlgn="b"/>
                      <a:endParaRPr lang="es-EC" sz="16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EC" sz="16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C"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C"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s-EC"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s-EC"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s-EC" sz="16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548501"/>
                  </a:ext>
                </a:extLst>
              </a:tr>
            </a:tbl>
          </a:graphicData>
        </a:graphic>
      </p:graphicFrame>
      <p:sp>
        <p:nvSpPr>
          <p:cNvPr id="2" name="CuadroTexto 1">
            <a:extLst>
              <a:ext uri="{FF2B5EF4-FFF2-40B4-BE49-F238E27FC236}">
                <a16:creationId xmlns:a16="http://schemas.microsoft.com/office/drawing/2014/main" id="{3BFA3311-D64D-40A9-874D-EA7CBACF6D5D}"/>
              </a:ext>
            </a:extLst>
          </p:cNvPr>
          <p:cNvSpPr txBox="1"/>
          <p:nvPr/>
        </p:nvSpPr>
        <p:spPr>
          <a:xfrm>
            <a:off x="1944687" y="1267602"/>
            <a:ext cx="8420100" cy="400110"/>
          </a:xfrm>
          <a:prstGeom prst="rect">
            <a:avLst/>
          </a:prstGeom>
          <a:noFill/>
        </p:spPr>
        <p:txBody>
          <a:bodyPr wrap="square" rtlCol="0">
            <a:spAutoFit/>
          </a:bodyPr>
          <a:lstStyle/>
          <a:p>
            <a:pPr algn="ctr" fontAlgn="b"/>
            <a:r>
              <a:rPr lang="es-EC" sz="1800" b="1" i="0" u="none" strike="noStrike" dirty="0">
                <a:solidFill>
                  <a:srgbClr val="000000"/>
                </a:solidFill>
                <a:effectLst/>
                <a:latin typeface="Calibri" panose="020F0502020204030204" pitchFamily="34" charset="0"/>
              </a:rPr>
              <a:t>EJECUCIÒN DEL </a:t>
            </a:r>
            <a:r>
              <a:rPr lang="es-EC" sz="2000" b="1" i="0" u="none" strike="noStrike" dirty="0">
                <a:solidFill>
                  <a:srgbClr val="000000"/>
                </a:solidFill>
                <a:effectLst/>
                <a:latin typeface="Calibri" panose="020F0502020204030204" pitchFamily="34" charset="0"/>
              </a:rPr>
              <a:t>PLAN</a:t>
            </a:r>
            <a:r>
              <a:rPr lang="es-EC" sz="1800" b="1" i="0" u="none" strike="noStrike" dirty="0">
                <a:solidFill>
                  <a:srgbClr val="000000"/>
                </a:solidFill>
                <a:effectLst/>
                <a:latin typeface="Calibri" panose="020F0502020204030204" pitchFamily="34" charset="0"/>
              </a:rPr>
              <a:t> DE DESARROLLO Y ORDENAMIENTO TERRITORIAL 2020</a:t>
            </a:r>
          </a:p>
        </p:txBody>
      </p:sp>
    </p:spTree>
    <p:extLst>
      <p:ext uri="{BB962C8B-B14F-4D97-AF65-F5344CB8AC3E}">
        <p14:creationId xmlns:p14="http://schemas.microsoft.com/office/powerpoint/2010/main" val="909695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10C7FF-E274-42E9-AF92-3F15B86CD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643" y="256852"/>
            <a:ext cx="3571984" cy="2678988"/>
          </a:xfrm>
          <a:prstGeom prst="rect">
            <a:avLst/>
          </a:prstGeom>
        </p:spPr>
      </p:pic>
      <p:pic>
        <p:nvPicPr>
          <p:cNvPr id="7" name="Imagen 6">
            <a:extLst>
              <a:ext uri="{FF2B5EF4-FFF2-40B4-BE49-F238E27FC236}">
                <a16:creationId xmlns:a16="http://schemas.microsoft.com/office/drawing/2014/main" id="{9532E543-80C8-47C0-8721-3605C3C7E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03" y="3274887"/>
            <a:ext cx="3674724" cy="2756043"/>
          </a:xfrm>
          <a:prstGeom prst="rect">
            <a:avLst/>
          </a:prstGeom>
        </p:spPr>
      </p:pic>
      <p:pic>
        <p:nvPicPr>
          <p:cNvPr id="9" name="Imagen 8">
            <a:extLst>
              <a:ext uri="{FF2B5EF4-FFF2-40B4-BE49-F238E27FC236}">
                <a16:creationId xmlns:a16="http://schemas.microsoft.com/office/drawing/2014/main" id="{BCD27249-80E6-4BC8-A30C-172577675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299" y="256852"/>
            <a:ext cx="3571985" cy="2678989"/>
          </a:xfrm>
          <a:prstGeom prst="rect">
            <a:avLst/>
          </a:prstGeom>
        </p:spPr>
      </p:pic>
      <p:pic>
        <p:nvPicPr>
          <p:cNvPr id="11" name="Imagen 10">
            <a:extLst>
              <a:ext uri="{FF2B5EF4-FFF2-40B4-BE49-F238E27FC236}">
                <a16:creationId xmlns:a16="http://schemas.microsoft.com/office/drawing/2014/main" id="{B1B56AF7-5896-460F-8AB2-3EE8D53C32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8299" y="3274886"/>
            <a:ext cx="3674724" cy="2756043"/>
          </a:xfrm>
          <a:prstGeom prst="rect">
            <a:avLst/>
          </a:prstGeom>
        </p:spPr>
      </p:pic>
      <p:pic>
        <p:nvPicPr>
          <p:cNvPr id="13" name="Imagen 12">
            <a:extLst>
              <a:ext uri="{FF2B5EF4-FFF2-40B4-BE49-F238E27FC236}">
                <a16:creationId xmlns:a16="http://schemas.microsoft.com/office/drawing/2014/main" id="{D062B840-FAE2-42FC-8D7A-9272E0C0BC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2956" y="256852"/>
            <a:ext cx="3571984" cy="2678988"/>
          </a:xfrm>
          <a:prstGeom prst="rect">
            <a:avLst/>
          </a:prstGeom>
        </p:spPr>
      </p:pic>
      <p:pic>
        <p:nvPicPr>
          <p:cNvPr id="15" name="Imagen 14">
            <a:extLst>
              <a:ext uri="{FF2B5EF4-FFF2-40B4-BE49-F238E27FC236}">
                <a16:creationId xmlns:a16="http://schemas.microsoft.com/office/drawing/2014/main" id="{2204E69F-3EF7-4775-AF31-18845F4B6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5695" y="3274886"/>
            <a:ext cx="3488077" cy="2756042"/>
          </a:xfrm>
          <a:prstGeom prst="rect">
            <a:avLst/>
          </a:prstGeom>
        </p:spPr>
      </p:pic>
    </p:spTree>
    <p:extLst>
      <p:ext uri="{BB962C8B-B14F-4D97-AF65-F5344CB8AC3E}">
        <p14:creationId xmlns:p14="http://schemas.microsoft.com/office/powerpoint/2010/main" val="239809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870281" y="186159"/>
            <a:ext cx="9282848" cy="897228"/>
          </a:xfrm>
        </p:spPr>
        <p:txBody>
          <a:bodyPr>
            <a:normAutofit fontScale="90000"/>
          </a:bodyPr>
          <a:lstStyle/>
          <a:p>
            <a:pPr algn="ctr"/>
            <a:r>
              <a:rPr lang="es-EC" sz="3200" b="1" dirty="0">
                <a:solidFill>
                  <a:schemeClr val="accent2">
                    <a:lumMod val="50000"/>
                  </a:schemeClr>
                </a:solidFill>
              </a:rPr>
              <a:t>CONSTRUCCIÓN DE POZOS PROFUNDOS DE RIEGO</a:t>
            </a:r>
          </a:p>
        </p:txBody>
      </p:sp>
      <p:sp>
        <p:nvSpPr>
          <p:cNvPr id="4" name="Marcador de contenido 2"/>
          <p:cNvSpPr>
            <a:spLocks noGrp="1"/>
          </p:cNvSpPr>
          <p:nvPr>
            <p:ph idx="1"/>
          </p:nvPr>
        </p:nvSpPr>
        <p:spPr>
          <a:xfrm>
            <a:off x="919438" y="2646953"/>
            <a:ext cx="11184534" cy="1879738"/>
          </a:xfrm>
        </p:spPr>
        <p:txBody>
          <a:bodyPr numCol="4">
            <a:noAutofit/>
          </a:bodyPr>
          <a:lstStyle/>
          <a:p>
            <a:pPr>
              <a:lnSpc>
                <a:spcPct val="120000"/>
              </a:lnSpc>
              <a:buFont typeface="+mj-lt"/>
              <a:buAutoNum type="arabicPeriod"/>
            </a:pPr>
            <a:r>
              <a:rPr lang="es-EC" dirty="0">
                <a:latin typeface="Arial" panose="020B0604020202020204" pitchFamily="34" charset="0"/>
                <a:cs typeface="Arial" panose="020B0604020202020204" pitchFamily="34" charset="0"/>
              </a:rPr>
              <a:t>Las Cañas (Ciudadela 9 de Octubre)</a:t>
            </a:r>
          </a:p>
          <a:p>
            <a:pPr>
              <a:lnSpc>
                <a:spcPct val="120000"/>
              </a:lnSpc>
              <a:buFont typeface="+mj-lt"/>
              <a:buAutoNum type="arabicPeriod"/>
            </a:pPr>
            <a:r>
              <a:rPr lang="es-EC" dirty="0">
                <a:latin typeface="Arial" panose="020B0604020202020204" pitchFamily="34" charset="0"/>
                <a:cs typeface="Arial" panose="020B0604020202020204" pitchFamily="34" charset="0"/>
              </a:rPr>
              <a:t>San Pablo</a:t>
            </a:r>
          </a:p>
          <a:p>
            <a:pPr>
              <a:lnSpc>
                <a:spcPct val="120000"/>
              </a:lnSpc>
              <a:buFont typeface="+mj-lt"/>
              <a:buAutoNum type="arabicPeriod"/>
            </a:pPr>
            <a:r>
              <a:rPr lang="es-EC" dirty="0">
                <a:latin typeface="Arial" panose="020B0604020202020204" pitchFamily="34" charset="0"/>
                <a:cs typeface="Arial" panose="020B0604020202020204" pitchFamily="34" charset="0"/>
              </a:rPr>
              <a:t>Guanábano</a:t>
            </a:r>
          </a:p>
          <a:p>
            <a:pPr>
              <a:lnSpc>
                <a:spcPct val="120000"/>
              </a:lnSpc>
              <a:buFont typeface="+mj-lt"/>
              <a:buAutoNum type="arabicPeriod"/>
            </a:pPr>
            <a:r>
              <a:rPr lang="es-EC" dirty="0">
                <a:latin typeface="Arial" panose="020B0604020202020204" pitchFamily="34" charset="0"/>
                <a:cs typeface="Arial" panose="020B0604020202020204" pitchFamily="34" charset="0"/>
              </a:rPr>
              <a:t>San José de Guanábano</a:t>
            </a:r>
          </a:p>
          <a:p>
            <a:pPr>
              <a:lnSpc>
                <a:spcPct val="120000"/>
              </a:lnSpc>
              <a:buFont typeface="+mj-lt"/>
              <a:buAutoNum type="arabicPeriod"/>
            </a:pPr>
            <a:r>
              <a:rPr lang="es-EC" dirty="0">
                <a:latin typeface="Arial" panose="020B0604020202020204" pitchFamily="34" charset="0"/>
                <a:cs typeface="Arial" panose="020B0604020202020204" pitchFamily="34" charset="0"/>
              </a:rPr>
              <a:t>La Naranja</a:t>
            </a:r>
          </a:p>
          <a:p>
            <a:pPr>
              <a:lnSpc>
                <a:spcPct val="120000"/>
              </a:lnSpc>
              <a:buFont typeface="+mj-lt"/>
              <a:buAutoNum type="arabicPeriod"/>
            </a:pPr>
            <a:r>
              <a:rPr lang="es-EC" dirty="0">
                <a:latin typeface="Arial" panose="020B0604020202020204" pitchFamily="34" charset="0"/>
                <a:cs typeface="Arial" panose="020B0604020202020204" pitchFamily="34" charset="0"/>
              </a:rPr>
              <a:t>Las Tres Marías </a:t>
            </a:r>
          </a:p>
          <a:p>
            <a:pPr>
              <a:lnSpc>
                <a:spcPct val="120000"/>
              </a:lnSpc>
              <a:buFont typeface="+mj-lt"/>
              <a:buAutoNum type="arabicPeriod"/>
            </a:pPr>
            <a:r>
              <a:rPr lang="es-EC" dirty="0">
                <a:latin typeface="Arial" panose="020B0604020202020204" pitchFamily="34" charset="0"/>
                <a:cs typeface="Arial" panose="020B0604020202020204" pitchFamily="34" charset="0"/>
              </a:rPr>
              <a:t>Buenos Aires de las Maravillas</a:t>
            </a:r>
          </a:p>
          <a:p>
            <a:pPr>
              <a:lnSpc>
                <a:spcPct val="120000"/>
              </a:lnSpc>
              <a:buFont typeface="+mj-lt"/>
              <a:buAutoNum type="arabicPeriod"/>
            </a:pPr>
            <a:r>
              <a:rPr lang="es-EC" dirty="0">
                <a:latin typeface="Arial" panose="020B0604020202020204" pitchFamily="34" charset="0"/>
                <a:cs typeface="Arial" panose="020B0604020202020204" pitchFamily="34" charset="0"/>
              </a:rPr>
              <a:t>San José de los Palmares</a:t>
            </a:r>
          </a:p>
          <a:p>
            <a:pPr>
              <a:lnSpc>
                <a:spcPct val="120000"/>
              </a:lnSpc>
              <a:buFont typeface="+mj-lt"/>
              <a:buAutoNum type="arabicPeriod"/>
            </a:pPr>
            <a:r>
              <a:rPr lang="es-EC" dirty="0">
                <a:latin typeface="Arial" panose="020B0604020202020204" pitchFamily="34" charset="0"/>
                <a:cs typeface="Arial" panose="020B0604020202020204" pitchFamily="34" charset="0"/>
              </a:rPr>
              <a:t>El Recuerdo</a:t>
            </a:r>
          </a:p>
          <a:p>
            <a:pPr>
              <a:lnSpc>
                <a:spcPct val="120000"/>
              </a:lnSpc>
              <a:buFont typeface="+mj-lt"/>
              <a:buAutoNum type="arabicPeriod"/>
            </a:pPr>
            <a:r>
              <a:rPr lang="es-EC" dirty="0">
                <a:latin typeface="Arial" panose="020B0604020202020204" pitchFamily="34" charset="0"/>
                <a:cs typeface="Arial" panose="020B0604020202020204" pitchFamily="34" charset="0"/>
              </a:rPr>
              <a:t>La Italia</a:t>
            </a:r>
          </a:p>
          <a:p>
            <a:pPr>
              <a:lnSpc>
                <a:spcPct val="120000"/>
              </a:lnSpc>
              <a:buFont typeface="+mj-lt"/>
              <a:buAutoNum type="arabicPeriod"/>
            </a:pPr>
            <a:r>
              <a:rPr lang="es-EC" dirty="0">
                <a:latin typeface="Arial" panose="020B0604020202020204" pitchFamily="34" charset="0"/>
                <a:cs typeface="Arial" panose="020B0604020202020204" pitchFamily="34" charset="0"/>
              </a:rPr>
              <a:t>Flor de la Cruz </a:t>
            </a:r>
          </a:p>
          <a:p>
            <a:pPr>
              <a:lnSpc>
                <a:spcPct val="120000"/>
              </a:lnSpc>
              <a:buFont typeface="+mj-lt"/>
              <a:buAutoNum type="arabicPeriod"/>
            </a:pPr>
            <a:r>
              <a:rPr lang="es-EC" dirty="0">
                <a:latin typeface="Arial" panose="020B0604020202020204" pitchFamily="34" charset="0"/>
                <a:cs typeface="Arial" panose="020B0604020202020204" pitchFamily="34" charset="0"/>
              </a:rPr>
              <a:t>La Cadena</a:t>
            </a:r>
          </a:p>
          <a:p>
            <a:pPr>
              <a:buFont typeface="+mj-lt"/>
              <a:buAutoNum type="arabicPeriod"/>
            </a:pPr>
            <a:endParaRPr lang="es-EC" dirty="0">
              <a:latin typeface="Arial" panose="020B0604020202020204" pitchFamily="34" charset="0"/>
              <a:cs typeface="Arial" panose="020B0604020202020204" pitchFamily="34" charset="0"/>
            </a:endParaRPr>
          </a:p>
        </p:txBody>
      </p:sp>
      <p:pic>
        <p:nvPicPr>
          <p:cNvPr id="6" name="Imagen 5" descr="Puede ser una imagen de texto que dice &quot;t c asco AR @gobiernodecascol biernodecasco #UnGobiernoInclusivo&quot;"/>
          <p:cNvPicPr/>
          <p:nvPr/>
        </p:nvPicPr>
        <p:blipFill rotWithShape="1">
          <a:blip r:embed="rId2" cstate="print">
            <a:extLst>
              <a:ext uri="{28A0092B-C50C-407E-A947-70E740481C1C}">
                <a14:useLocalDpi xmlns:a14="http://schemas.microsoft.com/office/drawing/2010/main" val="0"/>
              </a:ext>
            </a:extLst>
          </a:blip>
          <a:srcRect b="15428"/>
          <a:stretch/>
        </p:blipFill>
        <p:spPr bwMode="auto">
          <a:xfrm>
            <a:off x="6511705" y="4615932"/>
            <a:ext cx="3515833" cy="2161804"/>
          </a:xfrm>
          <a:prstGeom prst="rect">
            <a:avLst/>
          </a:prstGeom>
          <a:noFill/>
          <a:ln>
            <a:noFill/>
          </a:ln>
        </p:spPr>
      </p:pic>
      <p:pic>
        <p:nvPicPr>
          <p:cNvPr id="9" name="Imagen 8" descr="Puede ser una imagen de una o varias personas, personas de pie y texto que dice &quot;BANCO HA PICHINCHA A&quo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9168" y="4615932"/>
            <a:ext cx="3515833" cy="2161804"/>
          </a:xfrm>
          <a:prstGeom prst="rect">
            <a:avLst/>
          </a:prstGeom>
          <a:noFill/>
          <a:ln>
            <a:noFill/>
          </a:ln>
        </p:spPr>
      </p:pic>
      <p:pic>
        <p:nvPicPr>
          <p:cNvPr id="10" name="10 Imagen">
            <a:extLst>
              <a:ext uri="{FF2B5EF4-FFF2-40B4-BE49-F238E27FC236}">
                <a16:creationId xmlns:a16="http://schemas.microsoft.com/office/drawing/2014/main" id="{1965EA7C-FB5F-41C3-A61D-2449F7769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151" y="830477"/>
            <a:ext cx="1655689" cy="1251440"/>
          </a:xfrm>
          <a:prstGeom prst="rect">
            <a:avLst/>
          </a:prstGeom>
        </p:spPr>
      </p:pic>
      <p:pic>
        <p:nvPicPr>
          <p:cNvPr id="11" name="Picture 2" descr="Gobierno de Manabí - Photos | Facebook">
            <a:extLst>
              <a:ext uri="{FF2B5EF4-FFF2-40B4-BE49-F238E27FC236}">
                <a16:creationId xmlns:a16="http://schemas.microsoft.com/office/drawing/2014/main" id="{279B2EC2-8027-424B-A894-4A9AC96A29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68" y="767330"/>
            <a:ext cx="1259403" cy="125940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2CBD9322-027E-4DE7-AACE-2E4431E4CCCE}"/>
              </a:ext>
            </a:extLst>
          </p:cNvPr>
          <p:cNvSpPr txBox="1"/>
          <p:nvPr/>
        </p:nvSpPr>
        <p:spPr>
          <a:xfrm>
            <a:off x="2492139" y="2152177"/>
            <a:ext cx="9611833" cy="369332"/>
          </a:xfrm>
          <a:prstGeom prst="rect">
            <a:avLst/>
          </a:prstGeom>
          <a:noFill/>
        </p:spPr>
        <p:txBody>
          <a:bodyPr wrap="square" rtlCol="0">
            <a:spAutoFit/>
          </a:bodyPr>
          <a:lstStyle/>
          <a:p>
            <a:r>
              <a:rPr lang="es-419" dirty="0">
                <a:latin typeface="Arial" panose="020B0604020202020204" pitchFamily="34" charset="0"/>
                <a:cs typeface="Arial" panose="020B0604020202020204" pitchFamily="34" charset="0"/>
              </a:rPr>
              <a:t>Donde fueron beneficiados 12 </a:t>
            </a:r>
            <a:r>
              <a:rPr lang="es-419" sz="1600" dirty="0">
                <a:latin typeface="Arial" panose="020B0604020202020204" pitchFamily="34" charset="0"/>
                <a:cs typeface="Arial" panose="020B0604020202020204" pitchFamily="34" charset="0"/>
              </a:rPr>
              <a:t>Recintos</a:t>
            </a:r>
            <a:r>
              <a:rPr lang="es-419" dirty="0">
                <a:latin typeface="Arial" panose="020B0604020202020204" pitchFamily="34" charset="0"/>
                <a:cs typeface="Arial" panose="020B0604020202020204" pitchFamily="34" charset="0"/>
              </a:rPr>
              <a:t> de nuestra parroquia tales como: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159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607B92C-9439-42F6-BB3E-F064EA847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94" y="728329"/>
            <a:ext cx="4338085" cy="2440173"/>
          </a:xfrm>
          <a:prstGeom prst="rect">
            <a:avLst/>
          </a:prstGeom>
        </p:spPr>
      </p:pic>
      <p:pic>
        <p:nvPicPr>
          <p:cNvPr id="7" name="Imagen 6">
            <a:extLst>
              <a:ext uri="{FF2B5EF4-FFF2-40B4-BE49-F238E27FC236}">
                <a16:creationId xmlns:a16="http://schemas.microsoft.com/office/drawing/2014/main" id="{05E016EC-D391-4439-A0DB-6610DE347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595" y="3327991"/>
            <a:ext cx="4338084" cy="3051544"/>
          </a:xfrm>
          <a:prstGeom prst="rect">
            <a:avLst/>
          </a:prstGeom>
        </p:spPr>
      </p:pic>
      <p:pic>
        <p:nvPicPr>
          <p:cNvPr id="8" name="Imagen 7" descr="Puede ser una imagen de 2 personas y árbol">
            <a:extLst>
              <a:ext uri="{FF2B5EF4-FFF2-40B4-BE49-F238E27FC236}">
                <a16:creationId xmlns:a16="http://schemas.microsoft.com/office/drawing/2014/main" id="{DE8F2B78-9047-4ED8-8455-032B377BAD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691" y="728329"/>
            <a:ext cx="4677067" cy="2440173"/>
          </a:xfrm>
          <a:prstGeom prst="rect">
            <a:avLst/>
          </a:prstGeom>
          <a:noFill/>
          <a:ln>
            <a:noFill/>
          </a:ln>
        </p:spPr>
      </p:pic>
      <p:pic>
        <p:nvPicPr>
          <p:cNvPr id="9" name="Imagen 8" descr="Puede ser una imagen de una o varias personas, personas de pie, vehículo y árbol">
            <a:extLst>
              <a:ext uri="{FF2B5EF4-FFF2-40B4-BE49-F238E27FC236}">
                <a16:creationId xmlns:a16="http://schemas.microsoft.com/office/drawing/2014/main" id="{3A5F8E3B-E4D5-4627-8DEA-61008B3024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1704" y="3428999"/>
            <a:ext cx="4578053" cy="2950535"/>
          </a:xfrm>
          <a:prstGeom prst="rect">
            <a:avLst/>
          </a:prstGeom>
          <a:noFill/>
          <a:ln>
            <a:noFill/>
          </a:ln>
        </p:spPr>
      </p:pic>
    </p:spTree>
    <p:extLst>
      <p:ext uri="{BB962C8B-B14F-4D97-AF65-F5344CB8AC3E}">
        <p14:creationId xmlns:p14="http://schemas.microsoft.com/office/powerpoint/2010/main" val="495431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1B18CB2-B765-4383-8E39-B59EC66FA8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4548" y="3584090"/>
            <a:ext cx="4506928" cy="3044698"/>
          </a:xfrm>
          <a:prstGeom prst="rect">
            <a:avLst/>
          </a:prstGeom>
        </p:spPr>
      </p:pic>
      <p:pic>
        <p:nvPicPr>
          <p:cNvPr id="9" name="Imagen 8">
            <a:extLst>
              <a:ext uri="{FF2B5EF4-FFF2-40B4-BE49-F238E27FC236}">
                <a16:creationId xmlns:a16="http://schemas.microsoft.com/office/drawing/2014/main" id="{DA0B7D63-A465-4935-9DE8-50D3443CD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5458" y="472613"/>
            <a:ext cx="4359666" cy="2799706"/>
          </a:xfrm>
          <a:prstGeom prst="rect">
            <a:avLst/>
          </a:prstGeom>
        </p:spPr>
      </p:pic>
      <p:pic>
        <p:nvPicPr>
          <p:cNvPr id="11" name="Imagen 10">
            <a:extLst>
              <a:ext uri="{FF2B5EF4-FFF2-40B4-BE49-F238E27FC236}">
                <a16:creationId xmlns:a16="http://schemas.microsoft.com/office/drawing/2014/main" id="{C8D66EDC-6FA0-4A79-ADEB-A2F8CBF23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458" y="3565131"/>
            <a:ext cx="4359666" cy="3025739"/>
          </a:xfrm>
          <a:prstGeom prst="rect">
            <a:avLst/>
          </a:prstGeom>
        </p:spPr>
      </p:pic>
      <p:pic>
        <p:nvPicPr>
          <p:cNvPr id="13" name="Imagen 12">
            <a:extLst>
              <a:ext uri="{FF2B5EF4-FFF2-40B4-BE49-F238E27FC236}">
                <a16:creationId xmlns:a16="http://schemas.microsoft.com/office/drawing/2014/main" id="{4F6E401D-6CAA-42DE-A3F7-71416DA14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5645" y="472613"/>
            <a:ext cx="4506928" cy="2879334"/>
          </a:xfrm>
          <a:prstGeom prst="rect">
            <a:avLst/>
          </a:prstGeom>
        </p:spPr>
      </p:pic>
    </p:spTree>
    <p:extLst>
      <p:ext uri="{BB962C8B-B14F-4D97-AF65-F5344CB8AC3E}">
        <p14:creationId xmlns:p14="http://schemas.microsoft.com/office/powerpoint/2010/main" val="3516322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92287" y="259706"/>
            <a:ext cx="10573620" cy="1040338"/>
          </a:xfrm>
        </p:spPr>
        <p:txBody>
          <a:bodyPr>
            <a:normAutofit fontScale="90000"/>
          </a:bodyPr>
          <a:lstStyle/>
          <a:p>
            <a:pPr algn="ctr"/>
            <a:r>
              <a:rPr lang="es-ES" b="1" i="0" dirty="0">
                <a:solidFill>
                  <a:schemeClr val="accent1">
                    <a:lumMod val="75000"/>
                  </a:schemeClr>
                </a:solidFill>
                <a:effectLst/>
                <a:latin typeface="Segoe UI Historic" panose="020B0502040204020203" pitchFamily="34" charset="0"/>
              </a:rPr>
              <a:t>ESCUELA DE FORMACIÓN CIUDADANA Y DESARROLLO SOCIAL</a:t>
            </a:r>
            <a:endParaRPr lang="es-EC" b="1" dirty="0">
              <a:solidFill>
                <a:schemeClr val="accent1">
                  <a:lumMod val="75000"/>
                </a:schemeClr>
              </a:solidFill>
            </a:endParaRPr>
          </a:p>
        </p:txBody>
      </p:sp>
      <p:sp>
        <p:nvSpPr>
          <p:cNvPr id="5" name="Marcador de texto 4"/>
          <p:cNvSpPr txBox="1">
            <a:spLocks/>
          </p:cNvSpPr>
          <p:nvPr/>
        </p:nvSpPr>
        <p:spPr>
          <a:xfrm>
            <a:off x="1182412" y="2454012"/>
            <a:ext cx="9827176" cy="125940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85750" indent="-285750" algn="just">
              <a:buFont typeface="Wingdings" panose="05000000000000000000" pitchFamily="2" charset="2"/>
              <a:buChar char="Ø"/>
            </a:pPr>
            <a:r>
              <a:rPr lang="es-ES" sz="2000" dirty="0">
                <a:solidFill>
                  <a:srgbClr val="050505"/>
                </a:solidFill>
                <a:latin typeface="Segoe UI Historic" panose="020B0502040204020203" pitchFamily="34" charset="0"/>
              </a:rPr>
              <a:t>L</a:t>
            </a:r>
            <a:r>
              <a:rPr lang="es-ES" sz="2000" b="0" i="0" dirty="0">
                <a:solidFill>
                  <a:srgbClr val="050505"/>
                </a:solidFill>
                <a:effectLst/>
                <a:latin typeface="Segoe UI Historic" panose="020B0502040204020203" pitchFamily="34" charset="0"/>
              </a:rPr>
              <a:t>a misma que es impartida por miembros de la Dirección de Participación Ciudadana del Gobierno de Manabí por 4 semanas consecutivas, la intención es fomentar la participación ciudadana y la promoción de derechos en el accionar público.</a:t>
            </a:r>
            <a:endParaRPr lang="es-EC" sz="2000" b="1" dirty="0">
              <a:latin typeface="Arial" panose="020B0604020202020204" pitchFamily="34" charset="0"/>
              <a:cs typeface="Arial" panose="020B0604020202020204" pitchFamily="34" charset="0"/>
            </a:endParaRPr>
          </a:p>
        </p:txBody>
      </p:sp>
      <p:pic>
        <p:nvPicPr>
          <p:cNvPr id="6" name="Imagen 5" descr="Puede ser una imagen de niños y de pi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6384" y="3898351"/>
            <a:ext cx="3885653" cy="2397914"/>
          </a:xfrm>
          <a:prstGeom prst="rect">
            <a:avLst/>
          </a:prstGeom>
          <a:noFill/>
          <a:ln>
            <a:noFill/>
          </a:ln>
        </p:spPr>
      </p:pic>
      <p:pic>
        <p:nvPicPr>
          <p:cNvPr id="7" name="Imagen 6" descr="Puede ser una imagen de una o varias personas, personas sentadas, personas de pie y ropa de abri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15" y="3898351"/>
            <a:ext cx="3523070" cy="2397914"/>
          </a:xfrm>
          <a:prstGeom prst="rect">
            <a:avLst/>
          </a:prstGeom>
          <a:noFill/>
          <a:ln>
            <a:noFill/>
          </a:ln>
        </p:spPr>
      </p:pic>
      <p:pic>
        <p:nvPicPr>
          <p:cNvPr id="8" name="10 Imagen">
            <a:extLst>
              <a:ext uri="{FF2B5EF4-FFF2-40B4-BE49-F238E27FC236}">
                <a16:creationId xmlns:a16="http://schemas.microsoft.com/office/drawing/2014/main" id="{5329818E-039B-437A-A291-5CC989F4B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216" y="952573"/>
            <a:ext cx="1655689" cy="1251440"/>
          </a:xfrm>
          <a:prstGeom prst="rect">
            <a:avLst/>
          </a:prstGeom>
        </p:spPr>
      </p:pic>
      <p:pic>
        <p:nvPicPr>
          <p:cNvPr id="9" name="Picture 2" descr="Gobierno de Manabí - Photos | Facebook">
            <a:extLst>
              <a:ext uri="{FF2B5EF4-FFF2-40B4-BE49-F238E27FC236}">
                <a16:creationId xmlns:a16="http://schemas.microsoft.com/office/drawing/2014/main" id="{F2B147E3-5736-451C-A07A-1FEFB2B32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4428" y="964811"/>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2916F7A2-450E-4B75-B1EE-5B289FDA30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6736" y="3898351"/>
            <a:ext cx="3197219" cy="2397914"/>
          </a:xfrm>
          <a:prstGeom prst="rect">
            <a:avLst/>
          </a:prstGeom>
        </p:spPr>
      </p:pic>
    </p:spTree>
    <p:extLst>
      <p:ext uri="{BB962C8B-B14F-4D97-AF65-F5344CB8AC3E}">
        <p14:creationId xmlns:p14="http://schemas.microsoft.com/office/powerpoint/2010/main" val="2629154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3794856" y="148683"/>
            <a:ext cx="5898387" cy="897228"/>
          </a:xfrm>
        </p:spPr>
        <p:txBody>
          <a:bodyPr>
            <a:normAutofit/>
          </a:bodyPr>
          <a:lstStyle/>
          <a:p>
            <a:r>
              <a:rPr lang="es-EC" b="1" dirty="0">
                <a:solidFill>
                  <a:schemeClr val="accent2">
                    <a:lumMod val="50000"/>
                  </a:schemeClr>
                </a:solidFill>
              </a:rPr>
              <a:t>BRIGADAS MÉDICAS</a:t>
            </a:r>
          </a:p>
        </p:txBody>
      </p:sp>
      <p:sp>
        <p:nvSpPr>
          <p:cNvPr id="11" name="Marcador de texto 4"/>
          <p:cNvSpPr txBox="1">
            <a:spLocks/>
          </p:cNvSpPr>
          <p:nvPr/>
        </p:nvSpPr>
        <p:spPr>
          <a:xfrm>
            <a:off x="1185376" y="2505891"/>
            <a:ext cx="9912138" cy="216806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Se realizaron 2 brigadas médicas a grupos vulnerables de nuestra a Parroquia donde fueron beneficiadas mas de 100 familias. </a:t>
            </a:r>
            <a:endParaRPr lang="es-EC" sz="2000" dirty="0">
              <a:solidFill>
                <a:srgbClr val="666666"/>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n 12" descr="Puede ser una imagen de niños y sentad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3595" y="3634276"/>
            <a:ext cx="3216273" cy="2899873"/>
          </a:xfrm>
          <a:prstGeom prst="rect">
            <a:avLst/>
          </a:prstGeom>
          <a:noFill/>
          <a:ln>
            <a:noFill/>
          </a:ln>
        </p:spPr>
      </p:pic>
      <p:pic>
        <p:nvPicPr>
          <p:cNvPr id="8" name="Imagen 7" descr="Puede ser una imagen de 2 personas, personas de pie y ropa de abri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 y="3644029"/>
            <a:ext cx="3723856" cy="2890121"/>
          </a:xfrm>
          <a:prstGeom prst="rect">
            <a:avLst/>
          </a:prstGeom>
          <a:noFill/>
          <a:ln>
            <a:noFill/>
          </a:ln>
        </p:spPr>
      </p:pic>
      <p:pic>
        <p:nvPicPr>
          <p:cNvPr id="10" name="Imagen 9" descr="Puede ser una imagen de una o varias personas, personas sentadas, personas de pie y ropa de abri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9819" y="3644029"/>
            <a:ext cx="3419945" cy="2890121"/>
          </a:xfrm>
          <a:prstGeom prst="rect">
            <a:avLst/>
          </a:prstGeom>
          <a:noFill/>
          <a:ln>
            <a:noFill/>
          </a:ln>
        </p:spPr>
      </p:pic>
      <p:pic>
        <p:nvPicPr>
          <p:cNvPr id="14" name="10 Imagen">
            <a:extLst>
              <a:ext uri="{FF2B5EF4-FFF2-40B4-BE49-F238E27FC236}">
                <a16:creationId xmlns:a16="http://schemas.microsoft.com/office/drawing/2014/main" id="{7F31517A-C2E4-4E2B-8C35-1DF780F93D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4757" y="932609"/>
            <a:ext cx="1655689" cy="1251440"/>
          </a:xfrm>
          <a:prstGeom prst="rect">
            <a:avLst/>
          </a:prstGeom>
        </p:spPr>
      </p:pic>
      <p:pic>
        <p:nvPicPr>
          <p:cNvPr id="16" name="Picture 2" descr="Gobierno de Manabí - Photos | Facebook">
            <a:extLst>
              <a:ext uri="{FF2B5EF4-FFF2-40B4-BE49-F238E27FC236}">
                <a16:creationId xmlns:a16="http://schemas.microsoft.com/office/drawing/2014/main" id="{DE2C0379-4C43-4FE6-B13A-888F4DEFF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221" y="932609"/>
            <a:ext cx="1259403" cy="125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3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FD22FC-DAC0-4B35-9BCC-DC5803425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02" y="261984"/>
            <a:ext cx="3465813" cy="2599360"/>
          </a:xfrm>
          <a:prstGeom prst="rect">
            <a:avLst/>
          </a:prstGeom>
        </p:spPr>
      </p:pic>
      <p:pic>
        <p:nvPicPr>
          <p:cNvPr id="5" name="Imagen 4">
            <a:extLst>
              <a:ext uri="{FF2B5EF4-FFF2-40B4-BE49-F238E27FC236}">
                <a16:creationId xmlns:a16="http://schemas.microsoft.com/office/drawing/2014/main" id="{DD6461BE-0A6F-4D76-B40C-B1A82BAC33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14"/>
          <a:stretch/>
        </p:blipFill>
        <p:spPr>
          <a:xfrm>
            <a:off x="623302" y="3429000"/>
            <a:ext cx="3308285" cy="3128481"/>
          </a:xfrm>
          <a:prstGeom prst="rect">
            <a:avLst/>
          </a:prstGeom>
        </p:spPr>
      </p:pic>
      <p:pic>
        <p:nvPicPr>
          <p:cNvPr id="7" name="Imagen 6">
            <a:extLst>
              <a:ext uri="{FF2B5EF4-FFF2-40B4-BE49-F238E27FC236}">
                <a16:creationId xmlns:a16="http://schemas.microsoft.com/office/drawing/2014/main" id="{24DD0B82-2A8D-45EF-A394-69A3D08FE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749" y="261984"/>
            <a:ext cx="3746644" cy="2570777"/>
          </a:xfrm>
          <a:prstGeom prst="rect">
            <a:avLst/>
          </a:prstGeom>
        </p:spPr>
      </p:pic>
      <p:pic>
        <p:nvPicPr>
          <p:cNvPr id="9" name="Imagen 8">
            <a:extLst>
              <a:ext uri="{FF2B5EF4-FFF2-40B4-BE49-F238E27FC236}">
                <a16:creationId xmlns:a16="http://schemas.microsoft.com/office/drawing/2014/main" id="{F73C3ECF-869B-4E66-B94B-21D47F91E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3027" y="261984"/>
            <a:ext cx="3201666" cy="2570776"/>
          </a:xfrm>
          <a:prstGeom prst="rect">
            <a:avLst/>
          </a:prstGeom>
        </p:spPr>
      </p:pic>
      <p:pic>
        <p:nvPicPr>
          <p:cNvPr id="4" name="Imagen 3">
            <a:extLst>
              <a:ext uri="{FF2B5EF4-FFF2-40B4-BE49-F238E27FC236}">
                <a16:creationId xmlns:a16="http://schemas.microsoft.com/office/drawing/2014/main" id="{656D935B-8389-4479-936A-D3636FDDA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9115" y="3428999"/>
            <a:ext cx="3387050" cy="3128481"/>
          </a:xfrm>
          <a:prstGeom prst="rect">
            <a:avLst/>
          </a:prstGeom>
        </p:spPr>
      </p:pic>
      <p:pic>
        <p:nvPicPr>
          <p:cNvPr id="8" name="Imagen 7">
            <a:extLst>
              <a:ext uri="{FF2B5EF4-FFF2-40B4-BE49-F238E27FC236}">
                <a16:creationId xmlns:a16="http://schemas.microsoft.com/office/drawing/2014/main" id="{458AB3CC-A406-468C-8CAA-CC45B2C19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7680" y="3428999"/>
            <a:ext cx="3777013" cy="3128480"/>
          </a:xfrm>
          <a:prstGeom prst="rect">
            <a:avLst/>
          </a:prstGeom>
        </p:spPr>
      </p:pic>
    </p:spTree>
    <p:extLst>
      <p:ext uri="{BB962C8B-B14F-4D97-AF65-F5344CB8AC3E}">
        <p14:creationId xmlns:p14="http://schemas.microsoft.com/office/powerpoint/2010/main" val="1010517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7743DA-8B41-4944-9557-3F3574997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829" y="1828800"/>
            <a:ext cx="6287783" cy="2524226"/>
          </a:xfrm>
          <a:prstGeom prst="rect">
            <a:avLst/>
          </a:prstGeom>
        </p:spPr>
      </p:pic>
      <p:pic>
        <p:nvPicPr>
          <p:cNvPr id="5" name="Imagen 4">
            <a:extLst>
              <a:ext uri="{FF2B5EF4-FFF2-40B4-BE49-F238E27FC236}">
                <a16:creationId xmlns:a16="http://schemas.microsoft.com/office/drawing/2014/main" id="{82CFBA1B-9C08-4EC1-A7C3-04C141E3C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9359" y="4551452"/>
            <a:ext cx="3547730" cy="2243157"/>
          </a:xfrm>
          <a:prstGeom prst="rect">
            <a:avLst/>
          </a:prstGeom>
        </p:spPr>
      </p:pic>
      <p:pic>
        <p:nvPicPr>
          <p:cNvPr id="7" name="Imagen 6">
            <a:extLst>
              <a:ext uri="{FF2B5EF4-FFF2-40B4-BE49-F238E27FC236}">
                <a16:creationId xmlns:a16="http://schemas.microsoft.com/office/drawing/2014/main" id="{7E7145EC-3D3D-4B0B-97EB-D1930838B9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48" y="4551452"/>
            <a:ext cx="3568996" cy="2243157"/>
          </a:xfrm>
          <a:prstGeom prst="rect">
            <a:avLst/>
          </a:prstGeom>
        </p:spPr>
      </p:pic>
      <p:pic>
        <p:nvPicPr>
          <p:cNvPr id="9" name="Imagen 8">
            <a:extLst>
              <a:ext uri="{FF2B5EF4-FFF2-40B4-BE49-F238E27FC236}">
                <a16:creationId xmlns:a16="http://schemas.microsoft.com/office/drawing/2014/main" id="{88610939-18E8-4B11-AF6D-E4DE857A3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9514" y="4551452"/>
            <a:ext cx="3547730" cy="2243157"/>
          </a:xfrm>
          <a:prstGeom prst="rect">
            <a:avLst/>
          </a:prstGeom>
        </p:spPr>
      </p:pic>
      <p:sp>
        <p:nvSpPr>
          <p:cNvPr id="11" name="CuadroTexto 10">
            <a:extLst>
              <a:ext uri="{FF2B5EF4-FFF2-40B4-BE49-F238E27FC236}">
                <a16:creationId xmlns:a16="http://schemas.microsoft.com/office/drawing/2014/main" id="{CCD5FC6A-02EC-434B-9D1B-16A8CDBE8C4E}"/>
              </a:ext>
            </a:extLst>
          </p:cNvPr>
          <p:cNvSpPr txBox="1"/>
          <p:nvPr/>
        </p:nvSpPr>
        <p:spPr>
          <a:xfrm>
            <a:off x="2528775" y="63391"/>
            <a:ext cx="7134449" cy="584775"/>
          </a:xfrm>
          <a:prstGeom prst="rect">
            <a:avLst/>
          </a:prstGeom>
          <a:noFill/>
        </p:spPr>
        <p:txBody>
          <a:bodyPr wrap="square" rtlCol="0">
            <a:spAutoFit/>
          </a:bodyPr>
          <a:lstStyle/>
          <a:p>
            <a:pPr algn="ctr"/>
            <a:r>
              <a:rPr lang="es-419" sz="3200" b="1" dirty="0">
                <a:solidFill>
                  <a:schemeClr val="accent1">
                    <a:lumMod val="75000"/>
                  </a:schemeClr>
                </a:solidFill>
              </a:rPr>
              <a:t>ECOGRAFIAS - PAPANICOLAU</a:t>
            </a:r>
            <a:endParaRPr lang="en-US" sz="3200" b="1" dirty="0">
              <a:solidFill>
                <a:schemeClr val="accent1">
                  <a:lumMod val="75000"/>
                </a:schemeClr>
              </a:solidFill>
            </a:endParaRPr>
          </a:p>
        </p:txBody>
      </p:sp>
      <p:sp>
        <p:nvSpPr>
          <p:cNvPr id="8" name="Marcador de texto 4">
            <a:extLst>
              <a:ext uri="{FF2B5EF4-FFF2-40B4-BE49-F238E27FC236}">
                <a16:creationId xmlns:a16="http://schemas.microsoft.com/office/drawing/2014/main" id="{BF380712-276F-4D21-8976-451062BC22BD}"/>
              </a:ext>
            </a:extLst>
          </p:cNvPr>
          <p:cNvSpPr txBox="1">
            <a:spLocks/>
          </p:cNvSpPr>
          <p:nvPr/>
        </p:nvSpPr>
        <p:spPr>
          <a:xfrm>
            <a:off x="1554821" y="823754"/>
            <a:ext cx="9082355" cy="65410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Se realizaron 80 Papanicolau y 40 ecografías de manera gratuita</a:t>
            </a:r>
          </a:p>
          <a:p>
            <a:pPr marL="0" indent="0" algn="ctr">
              <a:buNone/>
            </a:pPr>
            <a:r>
              <a:rPr lang="es-EC"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 moradores de nuestra Parroquia.</a:t>
            </a:r>
          </a:p>
        </p:txBody>
      </p:sp>
    </p:spTree>
    <p:extLst>
      <p:ext uri="{BB962C8B-B14F-4D97-AF65-F5344CB8AC3E}">
        <p14:creationId xmlns:p14="http://schemas.microsoft.com/office/powerpoint/2010/main" val="125971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407796" y="429448"/>
            <a:ext cx="3935688" cy="897228"/>
          </a:xfrm>
        </p:spPr>
        <p:txBody>
          <a:bodyPr>
            <a:normAutofit fontScale="90000"/>
          </a:bodyPr>
          <a:lstStyle/>
          <a:p>
            <a:pPr algn="ctr"/>
            <a:r>
              <a:rPr lang="es-EC" b="1" dirty="0">
                <a:solidFill>
                  <a:schemeClr val="accent2">
                    <a:lumMod val="50000"/>
                  </a:schemeClr>
                </a:solidFill>
              </a:rPr>
              <a:t>CAPACITACIONES</a:t>
            </a:r>
          </a:p>
        </p:txBody>
      </p:sp>
      <p:sp>
        <p:nvSpPr>
          <p:cNvPr id="5" name="Marcador de texto 4"/>
          <p:cNvSpPr txBox="1">
            <a:spLocks/>
          </p:cNvSpPr>
          <p:nvPr/>
        </p:nvSpPr>
        <p:spPr>
          <a:xfrm>
            <a:off x="1648902" y="2735898"/>
            <a:ext cx="9962707"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000" dirty="0">
                <a:latin typeface="Arial" panose="020B0604020202020204" pitchFamily="34" charset="0"/>
                <a:cs typeface="Arial" panose="020B0604020202020204" pitchFamily="34" charset="0"/>
              </a:rPr>
              <a:t>Se realiza entrega de certificado de la escuela de Liderazgo y Emprendimiento para el Desarrollo Local y la Gobernanza Comunitaria que impulsa el Gobierno de Manabí, la UNESUM y la coordinación del Gobierno de Cascol.</a:t>
            </a:r>
            <a:endParaRPr lang="es-EC" sz="2000" b="1" dirty="0">
              <a:latin typeface="Arial" panose="020B0604020202020204" pitchFamily="34" charset="0"/>
              <a:cs typeface="Arial" panose="020B0604020202020204" pitchFamily="34" charset="0"/>
            </a:endParaRPr>
          </a:p>
        </p:txBody>
      </p:sp>
      <p:pic>
        <p:nvPicPr>
          <p:cNvPr id="6" name="Imagen 5" descr="Puede ser una imagen de 1 persona y de pie"/>
          <p:cNvPicPr/>
          <p:nvPr/>
        </p:nvPicPr>
        <p:blipFill>
          <a:blip r:embed="rId2">
            <a:extLst>
              <a:ext uri="{28A0092B-C50C-407E-A947-70E740481C1C}">
                <a14:useLocalDpi xmlns:a14="http://schemas.microsoft.com/office/drawing/2010/main" val="0"/>
              </a:ext>
            </a:extLst>
          </a:blip>
          <a:srcRect/>
          <a:stretch>
            <a:fillRect/>
          </a:stretch>
        </p:blipFill>
        <p:spPr bwMode="auto">
          <a:xfrm>
            <a:off x="6474175" y="4354125"/>
            <a:ext cx="4265532" cy="2182040"/>
          </a:xfrm>
          <a:prstGeom prst="rect">
            <a:avLst/>
          </a:prstGeom>
          <a:noFill/>
          <a:ln>
            <a:noFill/>
          </a:ln>
        </p:spPr>
      </p:pic>
      <p:pic>
        <p:nvPicPr>
          <p:cNvPr id="7" name="Imagen 6" descr="Puede ser una imagen de 1 persona y de pie"/>
          <p:cNvPicPr/>
          <p:nvPr/>
        </p:nvPicPr>
        <p:blipFill>
          <a:blip r:embed="rId3">
            <a:extLst>
              <a:ext uri="{28A0092B-C50C-407E-A947-70E740481C1C}">
                <a14:useLocalDpi xmlns:a14="http://schemas.microsoft.com/office/drawing/2010/main" val="0"/>
              </a:ext>
            </a:extLst>
          </a:blip>
          <a:srcRect/>
          <a:stretch>
            <a:fillRect/>
          </a:stretch>
        </p:blipFill>
        <p:spPr bwMode="auto">
          <a:xfrm>
            <a:off x="1872623" y="4354125"/>
            <a:ext cx="4244267" cy="2182041"/>
          </a:xfrm>
          <a:prstGeom prst="rect">
            <a:avLst/>
          </a:prstGeom>
          <a:noFill/>
          <a:ln>
            <a:noFill/>
          </a:ln>
        </p:spPr>
      </p:pic>
      <p:pic>
        <p:nvPicPr>
          <p:cNvPr id="8" name="10 Imagen">
            <a:extLst>
              <a:ext uri="{FF2B5EF4-FFF2-40B4-BE49-F238E27FC236}">
                <a16:creationId xmlns:a16="http://schemas.microsoft.com/office/drawing/2014/main" id="{2D326B5B-7C23-4E46-9AED-9B9FA964F6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2564" y="1326676"/>
            <a:ext cx="1655689" cy="1251440"/>
          </a:xfrm>
          <a:prstGeom prst="rect">
            <a:avLst/>
          </a:prstGeom>
        </p:spPr>
      </p:pic>
      <p:pic>
        <p:nvPicPr>
          <p:cNvPr id="9" name="Picture 2" descr="Gobierno de Manabí - Photos | Facebook">
            <a:extLst>
              <a:ext uri="{FF2B5EF4-FFF2-40B4-BE49-F238E27FC236}">
                <a16:creationId xmlns:a16="http://schemas.microsoft.com/office/drawing/2014/main" id="{341BE1EE-0C77-4E3D-9EBD-73A74CFA9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026" y="1283832"/>
            <a:ext cx="1259403" cy="125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4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20F1518-9BEF-4DD6-9A83-F199C73A616C}"/>
              </a:ext>
            </a:extLst>
          </p:cNvPr>
          <p:cNvSpPr txBox="1"/>
          <p:nvPr/>
        </p:nvSpPr>
        <p:spPr>
          <a:xfrm>
            <a:off x="3742709" y="523650"/>
            <a:ext cx="5797192" cy="646331"/>
          </a:xfrm>
          <a:prstGeom prst="rect">
            <a:avLst/>
          </a:prstGeom>
          <a:noFill/>
        </p:spPr>
        <p:txBody>
          <a:bodyPr wrap="square">
            <a:spAutoFit/>
          </a:bodyPr>
          <a:lstStyle/>
          <a:p>
            <a:pPr algn="ctr"/>
            <a:r>
              <a:rPr lang="es-EC" sz="3600" b="1" dirty="0">
                <a:solidFill>
                  <a:schemeClr val="accent2">
                    <a:lumMod val="50000"/>
                  </a:schemeClr>
                </a:solidFill>
              </a:rPr>
              <a:t>MEJORAMIENTO DE VÍAS </a:t>
            </a:r>
            <a:endParaRPr lang="en-US" sz="3600" dirty="0"/>
          </a:p>
        </p:txBody>
      </p:sp>
      <p:pic>
        <p:nvPicPr>
          <p:cNvPr id="15" name="10 Imagen">
            <a:extLst>
              <a:ext uri="{FF2B5EF4-FFF2-40B4-BE49-F238E27FC236}">
                <a16:creationId xmlns:a16="http://schemas.microsoft.com/office/drawing/2014/main" id="{8B2590C9-F77A-4C87-B58B-CB2D78EEE9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90" y="197147"/>
            <a:ext cx="1655689" cy="1251440"/>
          </a:xfrm>
          <a:prstGeom prst="rect">
            <a:avLst/>
          </a:prstGeom>
        </p:spPr>
      </p:pic>
      <p:pic>
        <p:nvPicPr>
          <p:cNvPr id="16" name="Picture 2" descr="Gobierno de Manabí - Photos | Facebook">
            <a:extLst>
              <a:ext uri="{FF2B5EF4-FFF2-40B4-BE49-F238E27FC236}">
                <a16:creationId xmlns:a16="http://schemas.microsoft.com/office/drawing/2014/main" id="{67559E54-051D-4871-AEF4-80BE52731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832" y="249329"/>
            <a:ext cx="1259403" cy="12594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a 17">
            <a:extLst>
              <a:ext uri="{FF2B5EF4-FFF2-40B4-BE49-F238E27FC236}">
                <a16:creationId xmlns:a16="http://schemas.microsoft.com/office/drawing/2014/main" id="{395425EC-2834-4C7D-81DB-985F998706DE}"/>
              </a:ext>
            </a:extLst>
          </p:cNvPr>
          <p:cNvGraphicFramePr>
            <a:graphicFrameLocks noGrp="1"/>
          </p:cNvGraphicFramePr>
          <p:nvPr>
            <p:extLst>
              <p:ext uri="{D42A27DB-BD31-4B8C-83A1-F6EECF244321}">
                <p14:modId xmlns:p14="http://schemas.microsoft.com/office/powerpoint/2010/main" val="1214819895"/>
              </p:ext>
            </p:extLst>
          </p:nvPr>
        </p:nvGraphicFramePr>
        <p:xfrm>
          <a:off x="1438940" y="1787702"/>
          <a:ext cx="9314120" cy="4335693"/>
        </p:xfrm>
        <a:graphic>
          <a:graphicData uri="http://schemas.openxmlformats.org/drawingml/2006/table">
            <a:tbl>
              <a:tblPr/>
              <a:tblGrid>
                <a:gridCol w="7182594">
                  <a:extLst>
                    <a:ext uri="{9D8B030D-6E8A-4147-A177-3AD203B41FA5}">
                      <a16:colId xmlns:a16="http://schemas.microsoft.com/office/drawing/2014/main" val="20000"/>
                    </a:ext>
                  </a:extLst>
                </a:gridCol>
                <a:gridCol w="2131526">
                  <a:extLst>
                    <a:ext uri="{9D8B030D-6E8A-4147-A177-3AD203B41FA5}">
                      <a16:colId xmlns:a16="http://schemas.microsoft.com/office/drawing/2014/main" val="20001"/>
                    </a:ext>
                  </a:extLst>
                </a:gridCol>
              </a:tblGrid>
              <a:tr h="662512">
                <a:tc>
                  <a:txBody>
                    <a:bodyPr/>
                    <a:lstStyle/>
                    <a:p>
                      <a:pPr algn="ctr" rtl="0" fontAlgn="ctr"/>
                      <a:r>
                        <a:rPr lang="es-EC" sz="1800" b="1" i="0" u="none" strike="noStrike" dirty="0">
                          <a:solidFill>
                            <a:srgbClr val="FFFFFF"/>
                          </a:solidFill>
                          <a:effectLst/>
                          <a:latin typeface="Arial" panose="020B0604020202020204" pitchFamily="34" charset="0"/>
                          <a:cs typeface="Arial" panose="020B0604020202020204" pitchFamily="34" charset="0"/>
                        </a:rPr>
                        <a:t>COMUNIDADES</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rtl="0" fontAlgn="ctr"/>
                      <a:r>
                        <a:rPr lang="es-EC" sz="1800" b="1" i="0" u="none" strike="noStrike" dirty="0">
                          <a:solidFill>
                            <a:srgbClr val="FFFFFF"/>
                          </a:solidFill>
                          <a:effectLst/>
                          <a:latin typeface="Arial" panose="020B0604020202020204" pitchFamily="34" charset="0"/>
                          <a:cs typeface="Arial" panose="020B0604020202020204" pitchFamily="34" charset="0"/>
                        </a:rPr>
                        <a:t>KM</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0"/>
                  </a:ext>
                </a:extLst>
              </a:tr>
              <a:tr h="531248">
                <a:tc>
                  <a:txBody>
                    <a:bodyPr/>
                    <a:lstStyle/>
                    <a:p>
                      <a:pPr algn="l" rtl="0" fontAlgn="ctr"/>
                      <a:r>
                        <a:rPr lang="es-MX" sz="1800" b="0" i="0" u="none" strike="noStrike" dirty="0">
                          <a:solidFill>
                            <a:srgbClr val="000000"/>
                          </a:solidFill>
                          <a:effectLst/>
                          <a:latin typeface="Arial" panose="020B0604020202020204" pitchFamily="34" charset="0"/>
                          <a:cs typeface="Arial" panose="020B0604020202020204" pitchFamily="34" charset="0"/>
                        </a:rPr>
                        <a:t>El Tigre-La Cancagua-El Balsamito-El Progreso- La Gran Colombia</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4,90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97193">
                <a:tc>
                  <a:txBody>
                    <a:bodyPr/>
                    <a:lstStyle/>
                    <a:p>
                      <a:pPr algn="l" rtl="0" fontAlgn="ctr"/>
                      <a:r>
                        <a:rPr lang="es-MX" sz="1800" b="0" i="0" u="none" strike="noStrike" dirty="0">
                          <a:solidFill>
                            <a:srgbClr val="000000"/>
                          </a:solidFill>
                          <a:effectLst/>
                          <a:latin typeface="Arial" panose="020B0604020202020204" pitchFamily="34" charset="0"/>
                          <a:cs typeface="Arial" panose="020B0604020202020204" pitchFamily="34" charset="0"/>
                        </a:rPr>
                        <a:t>Tres Cruces-La Cascarilla (1 FASE)</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3,20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5849">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s-EC" sz="1800" b="0" i="0" u="none" strike="noStrike" dirty="0">
                          <a:solidFill>
                            <a:srgbClr val="000000"/>
                          </a:solidFill>
                          <a:effectLst/>
                          <a:latin typeface="Arial" panose="020B0604020202020204" pitchFamily="34" charset="0"/>
                          <a:cs typeface="Arial" panose="020B0604020202020204" pitchFamily="34" charset="0"/>
                        </a:rPr>
                        <a:t>San</a:t>
                      </a:r>
                      <a:r>
                        <a:rPr lang="es-EC" sz="1800" b="0" i="0" u="none" strike="noStrike" baseline="0" dirty="0">
                          <a:solidFill>
                            <a:srgbClr val="000000"/>
                          </a:solidFill>
                          <a:effectLst/>
                          <a:latin typeface="Arial" panose="020B0604020202020204" pitchFamily="34" charset="0"/>
                          <a:cs typeface="Arial" panose="020B0604020202020204" pitchFamily="34" charset="0"/>
                        </a:rPr>
                        <a:t> Pablo – Sam Jacinto </a:t>
                      </a:r>
                      <a:endParaRPr lang="es-EC" sz="1800" b="0" i="0" u="none" strike="noStrike" dirty="0">
                        <a:solidFill>
                          <a:srgbClr val="000000"/>
                        </a:solidFill>
                        <a:effectLst/>
                        <a:latin typeface="Arial" panose="020B0604020202020204" pitchFamily="34" charset="0"/>
                        <a:cs typeface="Arial" panose="020B0604020202020204" pitchFamily="34" charset="0"/>
                      </a:endParaRPr>
                    </a:p>
                    <a:p>
                      <a:pPr algn="l" rtl="0" fontAlgn="ct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1,50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15849">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s-EC" sz="1800" b="0" i="0" u="none" strike="noStrike" dirty="0">
                          <a:solidFill>
                            <a:srgbClr val="000000"/>
                          </a:solidFill>
                          <a:effectLst/>
                          <a:latin typeface="Arial" panose="020B0604020202020204" pitchFamily="34" charset="0"/>
                          <a:cs typeface="Arial" panose="020B0604020202020204" pitchFamily="34" charset="0"/>
                        </a:rPr>
                        <a:t>Simón Bolívar-</a:t>
                      </a:r>
                      <a:r>
                        <a:rPr lang="es-EC" sz="1800" b="0" i="0" u="none" strike="noStrike" dirty="0" err="1">
                          <a:solidFill>
                            <a:srgbClr val="000000"/>
                          </a:solidFill>
                          <a:effectLst/>
                          <a:latin typeface="Arial" panose="020B0604020202020204" pitchFamily="34" charset="0"/>
                          <a:cs typeface="Arial" panose="020B0604020202020204" pitchFamily="34" charset="0"/>
                        </a:rPr>
                        <a:t>Bijagual</a:t>
                      </a:r>
                      <a:r>
                        <a:rPr lang="es-EC" sz="1800" b="0" i="0" u="none" strike="noStrike" dirty="0">
                          <a:solidFill>
                            <a:srgbClr val="000000"/>
                          </a:solidFill>
                          <a:effectLst/>
                          <a:latin typeface="Arial" panose="020B0604020202020204" pitchFamily="34" charset="0"/>
                          <a:cs typeface="Arial" panose="020B0604020202020204" pitchFamily="34" charset="0"/>
                        </a:rPr>
                        <a:t>-La Aurora</a:t>
                      </a:r>
                    </a:p>
                    <a:p>
                      <a:pPr algn="l" rtl="0" fontAlgn="ct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4,30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15849">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s-MX" sz="1800" b="0" i="0" u="none" strike="noStrike" dirty="0">
                          <a:solidFill>
                            <a:srgbClr val="000000"/>
                          </a:solidFill>
                          <a:effectLst/>
                          <a:latin typeface="Arial" panose="020B0604020202020204" pitchFamily="34" charset="0"/>
                          <a:cs typeface="Arial" panose="020B0604020202020204" pitchFamily="34" charset="0"/>
                        </a:rPr>
                        <a:t>Buenos Aires-San Pablo-La Italia-La Mina</a:t>
                      </a:r>
                    </a:p>
                    <a:p>
                      <a:pPr algn="l" rtl="0" fontAlgn="ct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6,00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7193">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s-EC" sz="1800" b="1" i="0" u="none" strike="noStrike" dirty="0">
                          <a:solidFill>
                            <a:srgbClr val="000000"/>
                          </a:solidFill>
                          <a:effectLst/>
                          <a:latin typeface="Arial" panose="020B0604020202020204" pitchFamily="34" charset="0"/>
                          <a:cs typeface="Arial" panose="020B0604020202020204" pitchFamily="34" charset="0"/>
                        </a:rPr>
                        <a:t>TOTAL DE KILOMETROS</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rtl="0" fontAlgn="ctr"/>
                      <a:r>
                        <a:rPr lang="es-EC" sz="1800" b="1" i="0" u="none" strike="noStrike" dirty="0">
                          <a:solidFill>
                            <a:srgbClr val="000000"/>
                          </a:solidFill>
                          <a:effectLst/>
                          <a:latin typeface="Arial" panose="020B0604020202020204" pitchFamily="34" charset="0"/>
                          <a:cs typeface="Arial" panose="020B0604020202020204" pitchFamily="34" charset="0"/>
                        </a:rPr>
                        <a:t>19.90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3448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370973" y="211704"/>
            <a:ext cx="10364451" cy="1596177"/>
          </a:xfrm>
        </p:spPr>
        <p:txBody>
          <a:bodyPr/>
          <a:lstStyle/>
          <a:p>
            <a:pPr algn="ctr"/>
            <a:r>
              <a:rPr lang="es-EC" b="1" dirty="0">
                <a:solidFill>
                  <a:schemeClr val="accent2">
                    <a:lumMod val="50000"/>
                  </a:schemeClr>
                </a:solidFill>
              </a:rPr>
              <a:t>PLANIFICACIÓN PARA EL MEJORAMIENTO DE LA RED VIAL RURAL </a:t>
            </a:r>
          </a:p>
        </p:txBody>
      </p:sp>
      <p:graphicFrame>
        <p:nvGraphicFramePr>
          <p:cNvPr id="2" name="Tabla 1"/>
          <p:cNvGraphicFramePr>
            <a:graphicFrameLocks noGrp="1"/>
          </p:cNvGraphicFramePr>
          <p:nvPr>
            <p:extLst>
              <p:ext uri="{D42A27DB-BD31-4B8C-83A1-F6EECF244321}">
                <p14:modId xmlns:p14="http://schemas.microsoft.com/office/powerpoint/2010/main" val="2682429790"/>
              </p:ext>
            </p:extLst>
          </p:nvPr>
        </p:nvGraphicFramePr>
        <p:xfrm>
          <a:off x="1690578" y="1807881"/>
          <a:ext cx="9314120" cy="4257211"/>
        </p:xfrm>
        <a:graphic>
          <a:graphicData uri="http://schemas.openxmlformats.org/drawingml/2006/table">
            <a:tbl>
              <a:tblPr/>
              <a:tblGrid>
                <a:gridCol w="7182594">
                  <a:extLst>
                    <a:ext uri="{9D8B030D-6E8A-4147-A177-3AD203B41FA5}">
                      <a16:colId xmlns:a16="http://schemas.microsoft.com/office/drawing/2014/main" val="20000"/>
                    </a:ext>
                  </a:extLst>
                </a:gridCol>
                <a:gridCol w="2131526">
                  <a:extLst>
                    <a:ext uri="{9D8B030D-6E8A-4147-A177-3AD203B41FA5}">
                      <a16:colId xmlns:a16="http://schemas.microsoft.com/office/drawing/2014/main" val="20001"/>
                    </a:ext>
                  </a:extLst>
                </a:gridCol>
              </a:tblGrid>
              <a:tr h="584553">
                <a:tc>
                  <a:txBody>
                    <a:bodyPr/>
                    <a:lstStyle/>
                    <a:p>
                      <a:pPr algn="ctr" rtl="0" fontAlgn="ctr"/>
                      <a:r>
                        <a:rPr lang="es-EC" sz="1800" b="1" i="0" u="none" strike="noStrike" dirty="0">
                          <a:solidFill>
                            <a:srgbClr val="FFFFFF"/>
                          </a:solidFill>
                          <a:effectLst/>
                          <a:latin typeface="Arial" panose="020B0604020202020204" pitchFamily="34" charset="0"/>
                          <a:cs typeface="Arial" panose="020B0604020202020204" pitchFamily="34" charset="0"/>
                        </a:rPr>
                        <a:t>COMUNIDADES QUE SE BENEFICIARAN EN LA PRIMERA FASE</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rtl="0" fontAlgn="ctr"/>
                      <a:r>
                        <a:rPr lang="es-EC" sz="1800" b="1" i="0" u="none" strike="noStrike" dirty="0">
                          <a:solidFill>
                            <a:srgbClr val="FFFFFF"/>
                          </a:solidFill>
                          <a:effectLst/>
                          <a:latin typeface="Arial" panose="020B0604020202020204" pitchFamily="34" charset="0"/>
                          <a:cs typeface="Arial" panose="020B0604020202020204" pitchFamily="34" charset="0"/>
                        </a:rPr>
                        <a:t>KM</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0"/>
                  </a:ext>
                </a:extLst>
              </a:tr>
              <a:tr h="410768">
                <a:tc>
                  <a:txBody>
                    <a:bodyPr/>
                    <a:lstStyle/>
                    <a:p>
                      <a:pPr algn="l" rtl="0" fontAlgn="ctr"/>
                      <a:r>
                        <a:rPr lang="es-MX" sz="1800" b="0" i="0" u="none" strike="noStrike" dirty="0">
                          <a:solidFill>
                            <a:srgbClr val="000000"/>
                          </a:solidFill>
                          <a:effectLst/>
                          <a:latin typeface="Arial" panose="020B0604020202020204" pitchFamily="34" charset="0"/>
                          <a:cs typeface="Arial" panose="020B0604020202020204" pitchFamily="34" charset="0"/>
                        </a:rPr>
                        <a:t>El Tigre-La Cancagua-El Balsamito-El Progreso- La Gran Colombia</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4,90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4436">
                <a:tc>
                  <a:txBody>
                    <a:bodyPr/>
                    <a:lstStyle/>
                    <a:p>
                      <a:pPr algn="l" rtl="0" fontAlgn="ctr"/>
                      <a:r>
                        <a:rPr lang="es-MX" sz="1800" b="0" i="0" u="none" strike="noStrike" dirty="0">
                          <a:solidFill>
                            <a:srgbClr val="000000"/>
                          </a:solidFill>
                          <a:effectLst/>
                          <a:latin typeface="Arial" panose="020B0604020202020204" pitchFamily="34" charset="0"/>
                          <a:cs typeface="Arial" panose="020B0604020202020204" pitchFamily="34" charset="0"/>
                        </a:rPr>
                        <a:t>Tres Cruces-La Cascarilla (1 FASE)</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3,20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4969">
                <a:tc>
                  <a:txBody>
                    <a:bodyPr/>
                    <a:lstStyle/>
                    <a:p>
                      <a:pPr algn="l" rtl="0" fontAlgn="ctr"/>
                      <a:r>
                        <a:rPr lang="es-EC" sz="1800" b="0" i="0" u="none" strike="noStrike" dirty="0">
                          <a:solidFill>
                            <a:srgbClr val="000000"/>
                          </a:solidFill>
                          <a:effectLst/>
                          <a:latin typeface="Arial" panose="020B0604020202020204" pitchFamily="34" charset="0"/>
                          <a:cs typeface="Arial" panose="020B0604020202020204" pitchFamily="34" charset="0"/>
                        </a:rPr>
                        <a:t>Las Pajitas-Buenos Aires-Génova</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4,10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05501">
                <a:tc>
                  <a:txBody>
                    <a:bodyPr/>
                    <a:lstStyle/>
                    <a:p>
                      <a:pPr algn="l" rtl="0" fontAlgn="ctr"/>
                      <a:r>
                        <a:rPr lang="es-EC" sz="1800" b="0" i="0" u="none" strike="noStrike" dirty="0">
                          <a:solidFill>
                            <a:srgbClr val="000000"/>
                          </a:solidFill>
                          <a:effectLst/>
                          <a:latin typeface="Arial" panose="020B0604020202020204" pitchFamily="34" charset="0"/>
                          <a:cs typeface="Arial" panose="020B0604020202020204" pitchFamily="34" charset="0"/>
                        </a:rPr>
                        <a:t>Cascol-Las Planchadas</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1,00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10768">
                <a:tc>
                  <a:txBody>
                    <a:bodyPr/>
                    <a:lstStyle/>
                    <a:p>
                      <a:pPr algn="l" rtl="0" fontAlgn="ctr"/>
                      <a:r>
                        <a:rPr lang="es-EC" sz="1800" b="0" i="0" u="none" strike="noStrike" dirty="0">
                          <a:solidFill>
                            <a:srgbClr val="000000"/>
                          </a:solidFill>
                          <a:effectLst/>
                          <a:latin typeface="Arial" panose="020B0604020202020204" pitchFamily="34" charset="0"/>
                          <a:cs typeface="Arial" panose="020B0604020202020204" pitchFamily="34" charset="0"/>
                        </a:rPr>
                        <a:t>San</a:t>
                      </a:r>
                      <a:r>
                        <a:rPr lang="es-EC" sz="1800" b="0" i="0" u="none" strike="noStrike" baseline="0" dirty="0">
                          <a:solidFill>
                            <a:srgbClr val="000000"/>
                          </a:solidFill>
                          <a:effectLst/>
                          <a:latin typeface="Arial" panose="020B0604020202020204" pitchFamily="34" charset="0"/>
                          <a:cs typeface="Arial" panose="020B0604020202020204" pitchFamily="34" charset="0"/>
                        </a:rPr>
                        <a:t> Pablo – Sam Jacinto </a:t>
                      </a:r>
                      <a:endParaRPr lang="es-EC" sz="1800" b="0" i="0" u="none" strike="noStrike" dirty="0">
                        <a:solidFill>
                          <a:srgbClr val="000000"/>
                        </a:solidFill>
                        <a:effectLst/>
                        <a:latin typeface="Arial" panose="020B0604020202020204" pitchFamily="34" charset="0"/>
                        <a:cs typeface="Arial" panose="020B0604020202020204" pitchFamily="34" charset="0"/>
                      </a:endParaRP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1,50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4436">
                <a:tc>
                  <a:txBody>
                    <a:bodyPr/>
                    <a:lstStyle/>
                    <a:p>
                      <a:pPr algn="l" rtl="0" fontAlgn="ctr"/>
                      <a:r>
                        <a:rPr lang="es-EC" sz="1800" b="0" i="0" u="none" strike="noStrike">
                          <a:solidFill>
                            <a:srgbClr val="000000"/>
                          </a:solidFill>
                          <a:effectLst/>
                          <a:latin typeface="Arial" panose="020B0604020202020204" pitchFamily="34" charset="0"/>
                          <a:cs typeface="Arial" panose="020B0604020202020204" pitchFamily="34" charset="0"/>
                        </a:rPr>
                        <a:t>Ingreso al Porvenir-Porvenir-Las Crucitas</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3,10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52839">
                <a:tc>
                  <a:txBody>
                    <a:bodyPr/>
                    <a:lstStyle/>
                    <a:p>
                      <a:pPr algn="l" rtl="0" fontAlgn="ctr"/>
                      <a:r>
                        <a:rPr lang="es-EC" sz="1800" b="0" i="0" u="none" strike="noStrike" dirty="0">
                          <a:solidFill>
                            <a:srgbClr val="000000"/>
                          </a:solidFill>
                          <a:effectLst/>
                          <a:latin typeface="Arial" panose="020B0604020202020204" pitchFamily="34" charset="0"/>
                          <a:cs typeface="Arial" panose="020B0604020202020204" pitchFamily="34" charset="0"/>
                        </a:rPr>
                        <a:t>Simón Bolívar-</a:t>
                      </a:r>
                      <a:r>
                        <a:rPr lang="es-EC" sz="1800" b="0" i="0" u="none" strike="noStrike" dirty="0" err="1">
                          <a:solidFill>
                            <a:srgbClr val="000000"/>
                          </a:solidFill>
                          <a:effectLst/>
                          <a:latin typeface="Arial" panose="020B0604020202020204" pitchFamily="34" charset="0"/>
                          <a:cs typeface="Arial" panose="020B0604020202020204" pitchFamily="34" charset="0"/>
                        </a:rPr>
                        <a:t>Bijagual</a:t>
                      </a:r>
                      <a:r>
                        <a:rPr lang="es-EC" sz="1800" b="0" i="0" u="none" strike="noStrike" dirty="0">
                          <a:solidFill>
                            <a:srgbClr val="000000"/>
                          </a:solidFill>
                          <a:effectLst/>
                          <a:latin typeface="Arial" panose="020B0604020202020204" pitchFamily="34" charset="0"/>
                          <a:cs typeface="Arial" panose="020B0604020202020204" pitchFamily="34" charset="0"/>
                        </a:rPr>
                        <a:t>-La Aurora</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4,30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12907">
                <a:tc>
                  <a:txBody>
                    <a:bodyPr/>
                    <a:lstStyle/>
                    <a:p>
                      <a:pPr algn="l" rtl="0" fontAlgn="ctr"/>
                      <a:r>
                        <a:rPr lang="es-MX" sz="1800" b="0" i="0" u="none" strike="noStrike" dirty="0">
                          <a:solidFill>
                            <a:srgbClr val="000000"/>
                          </a:solidFill>
                          <a:effectLst/>
                          <a:latin typeface="Arial" panose="020B0604020202020204" pitchFamily="34" charset="0"/>
                          <a:cs typeface="Arial" panose="020B0604020202020204" pitchFamily="34" charset="0"/>
                        </a:rPr>
                        <a:t>Buenos Aires-San Pablo-La Italia-La Mina</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800" b="0" i="0" u="none" strike="noStrike" dirty="0">
                          <a:solidFill>
                            <a:srgbClr val="000000"/>
                          </a:solidFill>
                          <a:effectLst/>
                          <a:latin typeface="Arial" panose="020B0604020202020204" pitchFamily="34" charset="0"/>
                          <a:cs typeface="Arial" panose="020B0604020202020204" pitchFamily="34" charset="0"/>
                        </a:rPr>
                        <a:t>6,00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16034">
                <a:tc>
                  <a:txBody>
                    <a:bodyPr/>
                    <a:lstStyle/>
                    <a:p>
                      <a:pPr algn="l" rtl="0" fontAlgn="ctr"/>
                      <a:r>
                        <a:rPr lang="es-EC" sz="1800" b="1" i="0" u="none" strike="noStrike" dirty="0">
                          <a:solidFill>
                            <a:srgbClr val="000000"/>
                          </a:solidFill>
                          <a:effectLst/>
                          <a:latin typeface="Arial" panose="020B0604020202020204" pitchFamily="34" charset="0"/>
                          <a:cs typeface="Arial" panose="020B0604020202020204" pitchFamily="34" charset="0"/>
                        </a:rPr>
                        <a:t>TOTAL DE KILOMETROS</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rtl="0" fontAlgn="ctr"/>
                      <a:r>
                        <a:rPr lang="es-EC" sz="1800" b="1" i="0" u="none" strike="noStrike" dirty="0">
                          <a:solidFill>
                            <a:srgbClr val="000000"/>
                          </a:solidFill>
                          <a:effectLst/>
                          <a:latin typeface="Arial" panose="020B0604020202020204" pitchFamily="34" charset="0"/>
                          <a:cs typeface="Arial" panose="020B0604020202020204" pitchFamily="34" charset="0"/>
                        </a:rPr>
                        <a:t>28,10</a:t>
                      </a:r>
                    </a:p>
                  </a:txBody>
                  <a:tcPr marL="4864" marR="4864" marT="486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343129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215873-378B-4EA0-8380-9791F61AE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483" y="893849"/>
            <a:ext cx="4813509" cy="2753475"/>
          </a:xfrm>
          <a:prstGeom prst="rect">
            <a:avLst/>
          </a:prstGeom>
        </p:spPr>
      </p:pic>
      <p:pic>
        <p:nvPicPr>
          <p:cNvPr id="4" name="Imagen 3">
            <a:extLst>
              <a:ext uri="{FF2B5EF4-FFF2-40B4-BE49-F238E27FC236}">
                <a16:creationId xmlns:a16="http://schemas.microsoft.com/office/drawing/2014/main" id="{62153BE7-06D3-4E70-A032-25349B10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98" y="4205746"/>
            <a:ext cx="3186460" cy="2542852"/>
          </a:xfrm>
          <a:prstGeom prst="rect">
            <a:avLst/>
          </a:prstGeom>
        </p:spPr>
      </p:pic>
      <p:pic>
        <p:nvPicPr>
          <p:cNvPr id="5" name="Imagen 4">
            <a:extLst>
              <a:ext uri="{FF2B5EF4-FFF2-40B4-BE49-F238E27FC236}">
                <a16:creationId xmlns:a16="http://schemas.microsoft.com/office/drawing/2014/main" id="{FFFEEAC9-5984-44FA-8769-77086DC584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991" y="4191854"/>
            <a:ext cx="2914295" cy="2570635"/>
          </a:xfrm>
          <a:prstGeom prst="rect">
            <a:avLst/>
          </a:prstGeom>
        </p:spPr>
      </p:pic>
      <p:pic>
        <p:nvPicPr>
          <p:cNvPr id="6" name="Imagen 5">
            <a:extLst>
              <a:ext uri="{FF2B5EF4-FFF2-40B4-BE49-F238E27FC236}">
                <a16:creationId xmlns:a16="http://schemas.microsoft.com/office/drawing/2014/main" id="{DF0CD339-407C-4D4D-95C6-95E3A4C911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019" y="4205746"/>
            <a:ext cx="3427514" cy="2570635"/>
          </a:xfrm>
          <a:prstGeom prst="rect">
            <a:avLst/>
          </a:prstGeom>
        </p:spPr>
      </p:pic>
      <p:pic>
        <p:nvPicPr>
          <p:cNvPr id="8" name="Imagen 7">
            <a:extLst>
              <a:ext uri="{FF2B5EF4-FFF2-40B4-BE49-F238E27FC236}">
                <a16:creationId xmlns:a16="http://schemas.microsoft.com/office/drawing/2014/main" id="{21C7D056-9490-426A-B6D2-99A0145D4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465" y="868164"/>
            <a:ext cx="4481068" cy="2779160"/>
          </a:xfrm>
          <a:prstGeom prst="rect">
            <a:avLst/>
          </a:prstGeom>
        </p:spPr>
      </p:pic>
    </p:spTree>
    <p:extLst>
      <p:ext uri="{BB962C8B-B14F-4D97-AF65-F5344CB8AC3E}">
        <p14:creationId xmlns:p14="http://schemas.microsoft.com/office/powerpoint/2010/main" val="902724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DE02266-CEE6-43A1-B897-BC36E4AAB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8580" y="326023"/>
            <a:ext cx="3421294" cy="2828144"/>
          </a:xfrm>
          <a:prstGeom prst="rect">
            <a:avLst/>
          </a:prstGeom>
        </p:spPr>
      </p:pic>
      <p:pic>
        <p:nvPicPr>
          <p:cNvPr id="3" name="Imagen 2">
            <a:extLst>
              <a:ext uri="{FF2B5EF4-FFF2-40B4-BE49-F238E27FC236}">
                <a16:creationId xmlns:a16="http://schemas.microsoft.com/office/drawing/2014/main" id="{0DB2830A-2842-4084-80F5-AD7167D5E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85" y="3429000"/>
            <a:ext cx="3565132" cy="3166187"/>
          </a:xfrm>
          <a:prstGeom prst="rect">
            <a:avLst/>
          </a:prstGeom>
        </p:spPr>
      </p:pic>
      <p:pic>
        <p:nvPicPr>
          <p:cNvPr id="5" name="Imagen 4">
            <a:extLst>
              <a:ext uri="{FF2B5EF4-FFF2-40B4-BE49-F238E27FC236}">
                <a16:creationId xmlns:a16="http://schemas.microsoft.com/office/drawing/2014/main" id="{C9904584-E8E2-4FFA-ACF7-DDAFB489F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85" y="326023"/>
            <a:ext cx="3565132" cy="2828144"/>
          </a:xfrm>
          <a:prstGeom prst="rect">
            <a:avLst/>
          </a:prstGeom>
        </p:spPr>
      </p:pic>
      <p:pic>
        <p:nvPicPr>
          <p:cNvPr id="7" name="Imagen 6">
            <a:extLst>
              <a:ext uri="{FF2B5EF4-FFF2-40B4-BE49-F238E27FC236}">
                <a16:creationId xmlns:a16="http://schemas.microsoft.com/office/drawing/2014/main" id="{48D4AAAD-4CEA-411B-AE5C-E2CB0E0EB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039" y="326023"/>
            <a:ext cx="3349375" cy="2828144"/>
          </a:xfrm>
          <a:prstGeom prst="rect">
            <a:avLst/>
          </a:prstGeom>
        </p:spPr>
      </p:pic>
      <p:pic>
        <p:nvPicPr>
          <p:cNvPr id="9" name="Imagen 8">
            <a:extLst>
              <a:ext uri="{FF2B5EF4-FFF2-40B4-BE49-F238E27FC236}">
                <a16:creationId xmlns:a16="http://schemas.microsoft.com/office/drawing/2014/main" id="{170F97E6-800C-4EEA-9C46-B3C914D1F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8579" y="3428999"/>
            <a:ext cx="3421293" cy="3166187"/>
          </a:xfrm>
          <a:prstGeom prst="rect">
            <a:avLst/>
          </a:prstGeom>
        </p:spPr>
      </p:pic>
      <p:pic>
        <p:nvPicPr>
          <p:cNvPr id="11" name="Imagen 10">
            <a:extLst>
              <a:ext uri="{FF2B5EF4-FFF2-40B4-BE49-F238E27FC236}">
                <a16:creationId xmlns:a16="http://schemas.microsoft.com/office/drawing/2014/main" id="{5007D59A-D749-42D8-B23F-6DF3C7DF09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6039" y="3428999"/>
            <a:ext cx="3421293" cy="3102978"/>
          </a:xfrm>
          <a:prstGeom prst="rect">
            <a:avLst/>
          </a:prstGeom>
        </p:spPr>
      </p:pic>
    </p:spTree>
    <p:extLst>
      <p:ext uri="{BB962C8B-B14F-4D97-AF65-F5344CB8AC3E}">
        <p14:creationId xmlns:p14="http://schemas.microsoft.com/office/powerpoint/2010/main" val="4183887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7DE7BAD-F481-4D6A-B14A-BF9D8DC931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025" y="4065593"/>
            <a:ext cx="3279347" cy="2337873"/>
          </a:xfrm>
          <a:prstGeom prst="rect">
            <a:avLst/>
          </a:prstGeom>
        </p:spPr>
      </p:pic>
      <p:pic>
        <p:nvPicPr>
          <p:cNvPr id="7" name="Imagen 6">
            <a:extLst>
              <a:ext uri="{FF2B5EF4-FFF2-40B4-BE49-F238E27FC236}">
                <a16:creationId xmlns:a16="http://schemas.microsoft.com/office/drawing/2014/main" id="{D377430D-0E89-45B3-8945-D4EA5571DA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121" y="1240085"/>
            <a:ext cx="3214464" cy="2488316"/>
          </a:xfrm>
          <a:prstGeom prst="rect">
            <a:avLst/>
          </a:prstGeom>
        </p:spPr>
      </p:pic>
      <p:pic>
        <p:nvPicPr>
          <p:cNvPr id="9" name="Imagen 8">
            <a:extLst>
              <a:ext uri="{FF2B5EF4-FFF2-40B4-BE49-F238E27FC236}">
                <a16:creationId xmlns:a16="http://schemas.microsoft.com/office/drawing/2014/main" id="{69AAA037-65C6-4D84-A150-869363DFA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08" y="1335899"/>
            <a:ext cx="3214464" cy="2337874"/>
          </a:xfrm>
          <a:prstGeom prst="rect">
            <a:avLst/>
          </a:prstGeom>
        </p:spPr>
      </p:pic>
      <p:sp>
        <p:nvSpPr>
          <p:cNvPr id="13" name="CuadroTexto 12">
            <a:extLst>
              <a:ext uri="{FF2B5EF4-FFF2-40B4-BE49-F238E27FC236}">
                <a16:creationId xmlns:a16="http://schemas.microsoft.com/office/drawing/2014/main" id="{A3EA97FE-DE8E-4409-B49F-82047D6B6979}"/>
              </a:ext>
            </a:extLst>
          </p:cNvPr>
          <p:cNvSpPr txBox="1"/>
          <p:nvPr/>
        </p:nvSpPr>
        <p:spPr>
          <a:xfrm>
            <a:off x="2796069" y="136135"/>
            <a:ext cx="7072901" cy="646331"/>
          </a:xfrm>
          <a:prstGeom prst="rect">
            <a:avLst/>
          </a:prstGeom>
          <a:noFill/>
        </p:spPr>
        <p:txBody>
          <a:bodyPr wrap="square">
            <a:spAutoFit/>
          </a:bodyPr>
          <a:lstStyle/>
          <a:p>
            <a:pPr algn="ctr"/>
            <a:r>
              <a:rPr lang="es-EC" sz="3600" b="1" dirty="0">
                <a:solidFill>
                  <a:schemeClr val="accent2">
                    <a:lumMod val="50000"/>
                  </a:schemeClr>
                </a:solidFill>
              </a:rPr>
              <a:t> MEJORAMIENTOS DE VÍAS</a:t>
            </a:r>
            <a:endParaRPr lang="en-US" sz="3600" dirty="0"/>
          </a:p>
        </p:txBody>
      </p:sp>
      <p:sp>
        <p:nvSpPr>
          <p:cNvPr id="16" name="Marcador de texto 4">
            <a:extLst>
              <a:ext uri="{FF2B5EF4-FFF2-40B4-BE49-F238E27FC236}">
                <a16:creationId xmlns:a16="http://schemas.microsoft.com/office/drawing/2014/main" id="{941CE12B-8F42-4D2B-82E8-55F52BCE4C76}"/>
              </a:ext>
            </a:extLst>
          </p:cNvPr>
          <p:cNvSpPr txBox="1">
            <a:spLocks/>
          </p:cNvSpPr>
          <p:nvPr/>
        </p:nvSpPr>
        <p:spPr>
          <a:xfrm>
            <a:off x="2013719" y="2343223"/>
            <a:ext cx="10178281"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endParaRPr lang="es-EC" sz="2000" b="1" dirty="0">
              <a:solidFill>
                <a:schemeClr val="tx1"/>
              </a:solidFill>
              <a:latin typeface="Arial" panose="020B0604020202020204" pitchFamily="34" charset="0"/>
              <a:cs typeface="Arial" panose="020B0604020202020204" pitchFamily="34" charset="0"/>
            </a:endParaRPr>
          </a:p>
        </p:txBody>
      </p:sp>
      <p:pic>
        <p:nvPicPr>
          <p:cNvPr id="18" name="Imagen 17">
            <a:extLst>
              <a:ext uri="{FF2B5EF4-FFF2-40B4-BE49-F238E27FC236}">
                <a16:creationId xmlns:a16="http://schemas.microsoft.com/office/drawing/2014/main" id="{6900FB70-CCB9-40B1-A917-E7A823278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176" y="4042421"/>
            <a:ext cx="3574100" cy="2384216"/>
          </a:xfrm>
          <a:prstGeom prst="rect">
            <a:avLst/>
          </a:prstGeom>
        </p:spPr>
      </p:pic>
      <p:pic>
        <p:nvPicPr>
          <p:cNvPr id="20" name="Imagen 19">
            <a:extLst>
              <a:ext uri="{FF2B5EF4-FFF2-40B4-BE49-F238E27FC236}">
                <a16:creationId xmlns:a16="http://schemas.microsoft.com/office/drawing/2014/main" id="{244C9E02-929D-4F18-B949-08EF8FFF9B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175" y="1292135"/>
            <a:ext cx="3574100" cy="2384217"/>
          </a:xfrm>
          <a:prstGeom prst="rect">
            <a:avLst/>
          </a:prstGeom>
        </p:spPr>
      </p:pic>
      <p:pic>
        <p:nvPicPr>
          <p:cNvPr id="22" name="Imagen 21">
            <a:extLst>
              <a:ext uri="{FF2B5EF4-FFF2-40B4-BE49-F238E27FC236}">
                <a16:creationId xmlns:a16="http://schemas.microsoft.com/office/drawing/2014/main" id="{0CCDFE2B-6B22-4A75-B43C-0B08D1034B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0850" y="4029518"/>
            <a:ext cx="3298735" cy="2373947"/>
          </a:xfrm>
          <a:prstGeom prst="rect">
            <a:avLst/>
          </a:prstGeom>
        </p:spPr>
      </p:pic>
    </p:spTree>
    <p:extLst>
      <p:ext uri="{BB962C8B-B14F-4D97-AF65-F5344CB8AC3E}">
        <p14:creationId xmlns:p14="http://schemas.microsoft.com/office/powerpoint/2010/main" val="2670208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B94051-70DA-499B-87A5-B10275F8C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680" y="542924"/>
            <a:ext cx="3178969" cy="2543175"/>
          </a:xfrm>
          <a:prstGeom prst="rect">
            <a:avLst/>
          </a:prstGeom>
        </p:spPr>
      </p:pic>
      <p:pic>
        <p:nvPicPr>
          <p:cNvPr id="7" name="Imagen 6">
            <a:extLst>
              <a:ext uri="{FF2B5EF4-FFF2-40B4-BE49-F238E27FC236}">
                <a16:creationId xmlns:a16="http://schemas.microsoft.com/office/drawing/2014/main" id="{5B30A1FD-85B6-40B1-8AC5-9ADF10215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0906" y="542924"/>
            <a:ext cx="3107686" cy="2543174"/>
          </a:xfrm>
          <a:prstGeom prst="rect">
            <a:avLst/>
          </a:prstGeom>
        </p:spPr>
      </p:pic>
      <p:pic>
        <p:nvPicPr>
          <p:cNvPr id="9" name="Imagen 8">
            <a:extLst>
              <a:ext uri="{FF2B5EF4-FFF2-40B4-BE49-F238E27FC236}">
                <a16:creationId xmlns:a16="http://schemas.microsoft.com/office/drawing/2014/main" id="{92B6FAFF-6B62-4E07-8A51-F99F442EA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 y="3520578"/>
            <a:ext cx="4005784" cy="3051672"/>
          </a:xfrm>
          <a:prstGeom prst="rect">
            <a:avLst/>
          </a:prstGeom>
        </p:spPr>
      </p:pic>
      <p:pic>
        <p:nvPicPr>
          <p:cNvPr id="11" name="Imagen 10">
            <a:extLst>
              <a:ext uri="{FF2B5EF4-FFF2-40B4-BE49-F238E27FC236}">
                <a16:creationId xmlns:a16="http://schemas.microsoft.com/office/drawing/2014/main" id="{9500B60E-ABC2-44BA-A80F-DB54AE7241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520" y="3539490"/>
            <a:ext cx="3790950" cy="3032760"/>
          </a:xfrm>
          <a:prstGeom prst="rect">
            <a:avLst/>
          </a:prstGeom>
        </p:spPr>
      </p:pic>
      <p:pic>
        <p:nvPicPr>
          <p:cNvPr id="13" name="Imagen 12">
            <a:extLst>
              <a:ext uri="{FF2B5EF4-FFF2-40B4-BE49-F238E27FC236}">
                <a16:creationId xmlns:a16="http://schemas.microsoft.com/office/drawing/2014/main" id="{BD81D0B3-DF7B-4D56-A0C9-7C0BE1BAE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0906" y="3539490"/>
            <a:ext cx="3567634" cy="2937510"/>
          </a:xfrm>
          <a:prstGeom prst="rect">
            <a:avLst/>
          </a:prstGeom>
        </p:spPr>
      </p:pic>
      <p:pic>
        <p:nvPicPr>
          <p:cNvPr id="15" name="Imagen 14">
            <a:extLst>
              <a:ext uri="{FF2B5EF4-FFF2-40B4-BE49-F238E27FC236}">
                <a16:creationId xmlns:a16="http://schemas.microsoft.com/office/drawing/2014/main" id="{8EB1B06A-2DB1-4796-B13A-69441D723F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476" y="542924"/>
            <a:ext cx="3333286" cy="2543174"/>
          </a:xfrm>
          <a:prstGeom prst="rect">
            <a:avLst/>
          </a:prstGeom>
        </p:spPr>
      </p:pic>
    </p:spTree>
    <p:extLst>
      <p:ext uri="{BB962C8B-B14F-4D97-AF65-F5344CB8AC3E}">
        <p14:creationId xmlns:p14="http://schemas.microsoft.com/office/powerpoint/2010/main" val="4029118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02BD2F-9EFE-47BD-84A5-5F8BFFD12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101" y="4397661"/>
            <a:ext cx="2686740" cy="2380712"/>
          </a:xfrm>
          <a:prstGeom prst="rect">
            <a:avLst/>
          </a:prstGeom>
        </p:spPr>
      </p:pic>
      <p:pic>
        <p:nvPicPr>
          <p:cNvPr id="5" name="Imagen 4">
            <a:extLst>
              <a:ext uri="{FF2B5EF4-FFF2-40B4-BE49-F238E27FC236}">
                <a16:creationId xmlns:a16="http://schemas.microsoft.com/office/drawing/2014/main" id="{12E1A184-C1DF-4A6B-8D5A-32E41A666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480" y="4397659"/>
            <a:ext cx="4108148" cy="2380713"/>
          </a:xfrm>
          <a:prstGeom prst="rect">
            <a:avLst/>
          </a:prstGeom>
        </p:spPr>
      </p:pic>
      <p:pic>
        <p:nvPicPr>
          <p:cNvPr id="7" name="Imagen 6">
            <a:extLst>
              <a:ext uri="{FF2B5EF4-FFF2-40B4-BE49-F238E27FC236}">
                <a16:creationId xmlns:a16="http://schemas.microsoft.com/office/drawing/2014/main" id="{1BF34224-2723-40D3-ACEA-043EADFC44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803" y="4397659"/>
            <a:ext cx="2686740" cy="2355028"/>
          </a:xfrm>
          <a:prstGeom prst="rect">
            <a:avLst/>
          </a:prstGeom>
        </p:spPr>
      </p:pic>
      <p:sp>
        <p:nvSpPr>
          <p:cNvPr id="8" name="Marcador de texto 4">
            <a:extLst>
              <a:ext uri="{FF2B5EF4-FFF2-40B4-BE49-F238E27FC236}">
                <a16:creationId xmlns:a16="http://schemas.microsoft.com/office/drawing/2014/main" id="{309BBF17-B3D4-41B6-AB88-07CEC3B4E2F8}"/>
              </a:ext>
            </a:extLst>
          </p:cNvPr>
          <p:cNvSpPr txBox="1">
            <a:spLocks/>
          </p:cNvSpPr>
          <p:nvPr/>
        </p:nvSpPr>
        <p:spPr>
          <a:xfrm>
            <a:off x="1217388" y="1842047"/>
            <a:ext cx="9962707"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sz="2400" b="1" dirty="0">
              <a:latin typeface="Arial" panose="020B0604020202020204" pitchFamily="34" charset="0"/>
              <a:cs typeface="Arial" panose="020B0604020202020204" pitchFamily="34" charset="0"/>
            </a:endParaRPr>
          </a:p>
        </p:txBody>
      </p:sp>
      <p:sp>
        <p:nvSpPr>
          <p:cNvPr id="9" name="Marcador de texto 4">
            <a:extLst>
              <a:ext uri="{FF2B5EF4-FFF2-40B4-BE49-F238E27FC236}">
                <a16:creationId xmlns:a16="http://schemas.microsoft.com/office/drawing/2014/main" id="{B237B2DD-2F65-4F6F-9FC2-F500F2453DDA}"/>
              </a:ext>
            </a:extLst>
          </p:cNvPr>
          <p:cNvSpPr txBox="1">
            <a:spLocks/>
          </p:cNvSpPr>
          <p:nvPr/>
        </p:nvSpPr>
        <p:spPr>
          <a:xfrm>
            <a:off x="1388922" y="2189862"/>
            <a:ext cx="9762163" cy="197466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2000" b="0" i="0" dirty="0">
                <a:solidFill>
                  <a:srgbClr val="050505"/>
                </a:solidFill>
                <a:effectLst/>
                <a:latin typeface="Arial" panose="020B0604020202020204" pitchFamily="34" charset="0"/>
                <a:cs typeface="Arial" panose="020B0604020202020204" pitchFamily="34" charset="0"/>
              </a:rPr>
              <a:t>Se realizan trabajos en la calle Francisco Ponce, donde está ubicado el Subcentro de Salud ( Noviembre 2020) </a:t>
            </a:r>
          </a:p>
          <a:p>
            <a:pPr marL="0" indent="0" algn="just">
              <a:buNone/>
            </a:pPr>
            <a:r>
              <a:rPr lang="es-ES" sz="2000" b="1" i="0" dirty="0">
                <a:solidFill>
                  <a:srgbClr val="050505"/>
                </a:solidFill>
                <a:effectLst/>
                <a:latin typeface="Arial" panose="020B0604020202020204" pitchFamily="34" charset="0"/>
                <a:cs typeface="Arial" panose="020B0604020202020204" pitchFamily="34" charset="0"/>
              </a:rPr>
              <a:t>MONTO DE LA OBRA $ 101.165.20</a:t>
            </a:r>
          </a:p>
          <a:p>
            <a:pPr algn="just"/>
            <a:r>
              <a:rPr lang="es-ES" sz="2000" dirty="0">
                <a:solidFill>
                  <a:srgbClr val="050505"/>
                </a:solidFill>
                <a:latin typeface="Arial" panose="020B0604020202020204" pitchFamily="34" charset="0"/>
                <a:cs typeface="Arial" panose="020B0604020202020204" pitchFamily="34" charset="0"/>
              </a:rPr>
              <a:t>Primer desembolso: El 21 de Octubre del 2020 por el valor de $ 29.398.55</a:t>
            </a:r>
          </a:p>
          <a:p>
            <a:pPr algn="just"/>
            <a:r>
              <a:rPr lang="es-ES" sz="2000" dirty="0">
                <a:solidFill>
                  <a:srgbClr val="050505"/>
                </a:solidFill>
                <a:latin typeface="Arial" panose="020B0604020202020204" pitchFamily="34" charset="0"/>
                <a:cs typeface="Arial" panose="020B0604020202020204" pitchFamily="34" charset="0"/>
              </a:rPr>
              <a:t>Segundo desembolso: El 27 de Octubre del 2020 por el valor de $ 11.065,99</a:t>
            </a:r>
            <a:endParaRPr lang="es-EC" sz="2000" b="1"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A6AB3058-9286-4ED9-B6AF-998C3777DFE7}"/>
              </a:ext>
            </a:extLst>
          </p:cNvPr>
          <p:cNvSpPr txBox="1"/>
          <p:nvPr/>
        </p:nvSpPr>
        <p:spPr>
          <a:xfrm>
            <a:off x="1694165" y="206624"/>
            <a:ext cx="9456920" cy="1200329"/>
          </a:xfrm>
          <a:prstGeom prst="rect">
            <a:avLst/>
          </a:prstGeom>
          <a:noFill/>
        </p:spPr>
        <p:txBody>
          <a:bodyPr wrap="square">
            <a:spAutoFit/>
          </a:bodyPr>
          <a:lstStyle/>
          <a:p>
            <a:pPr algn="ctr"/>
            <a:r>
              <a:rPr lang="es-419" sz="3600" b="1" dirty="0">
                <a:solidFill>
                  <a:schemeClr val="accent1">
                    <a:lumMod val="75000"/>
                  </a:schemeClr>
                </a:solidFill>
              </a:rPr>
              <a:t>CONSTRUCCIÓN DE ACERAS, BORDILLOS Y ADOQUINADO</a:t>
            </a:r>
            <a:endParaRPr lang="en-US" sz="3600" b="1" dirty="0">
              <a:solidFill>
                <a:schemeClr val="accent1">
                  <a:lumMod val="75000"/>
                </a:schemeClr>
              </a:solidFill>
            </a:endParaRPr>
          </a:p>
        </p:txBody>
      </p:sp>
      <p:pic>
        <p:nvPicPr>
          <p:cNvPr id="12" name="10 Imagen">
            <a:extLst>
              <a:ext uri="{FF2B5EF4-FFF2-40B4-BE49-F238E27FC236}">
                <a16:creationId xmlns:a16="http://schemas.microsoft.com/office/drawing/2014/main" id="{DB6F4A88-07F9-4A66-B5F1-9039F793B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996" y="802436"/>
            <a:ext cx="1655689" cy="1251440"/>
          </a:xfrm>
          <a:prstGeom prst="rect">
            <a:avLst/>
          </a:prstGeom>
        </p:spPr>
      </p:pic>
      <p:pic>
        <p:nvPicPr>
          <p:cNvPr id="13" name="Picture 2" descr="Gobierno de Manabí - Photos | Facebook">
            <a:extLst>
              <a:ext uri="{FF2B5EF4-FFF2-40B4-BE49-F238E27FC236}">
                <a16:creationId xmlns:a16="http://schemas.microsoft.com/office/drawing/2014/main" id="{B86F3F88-E462-49AD-AD79-0D7D0F04D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665" y="919405"/>
            <a:ext cx="1259403" cy="125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102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5A964F-A7E6-4D61-998B-12CF81D54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646" y="2734666"/>
            <a:ext cx="3184989" cy="1979186"/>
          </a:xfrm>
          <a:prstGeom prst="rect">
            <a:avLst/>
          </a:prstGeom>
        </p:spPr>
      </p:pic>
      <p:pic>
        <p:nvPicPr>
          <p:cNvPr id="5" name="Imagen 4">
            <a:extLst>
              <a:ext uri="{FF2B5EF4-FFF2-40B4-BE49-F238E27FC236}">
                <a16:creationId xmlns:a16="http://schemas.microsoft.com/office/drawing/2014/main" id="{B9D54630-FAE2-4125-B3D7-038A0968F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1387" y="2711611"/>
            <a:ext cx="3408294" cy="1979185"/>
          </a:xfrm>
          <a:prstGeom prst="rect">
            <a:avLst/>
          </a:prstGeom>
        </p:spPr>
      </p:pic>
      <p:pic>
        <p:nvPicPr>
          <p:cNvPr id="7" name="Imagen 6">
            <a:extLst>
              <a:ext uri="{FF2B5EF4-FFF2-40B4-BE49-F238E27FC236}">
                <a16:creationId xmlns:a16="http://schemas.microsoft.com/office/drawing/2014/main" id="{E6749D0F-AD4F-4353-907A-3EAEC399A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1650" y="2693567"/>
            <a:ext cx="3277456" cy="1979186"/>
          </a:xfrm>
          <a:prstGeom prst="rect">
            <a:avLst/>
          </a:prstGeom>
        </p:spPr>
      </p:pic>
      <p:pic>
        <p:nvPicPr>
          <p:cNvPr id="9" name="Imagen 8">
            <a:extLst>
              <a:ext uri="{FF2B5EF4-FFF2-40B4-BE49-F238E27FC236}">
                <a16:creationId xmlns:a16="http://schemas.microsoft.com/office/drawing/2014/main" id="{804942C5-A26A-4C24-B7EF-87AE322B12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894" y="4777482"/>
            <a:ext cx="3263748" cy="1979185"/>
          </a:xfrm>
          <a:prstGeom prst="rect">
            <a:avLst/>
          </a:prstGeom>
        </p:spPr>
      </p:pic>
      <p:pic>
        <p:nvPicPr>
          <p:cNvPr id="11" name="Imagen 10">
            <a:extLst>
              <a:ext uri="{FF2B5EF4-FFF2-40B4-BE49-F238E27FC236}">
                <a16:creationId xmlns:a16="http://schemas.microsoft.com/office/drawing/2014/main" id="{10EABD59-8C1E-40FE-8B93-358117A41D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999" y="4777482"/>
            <a:ext cx="3408294" cy="1979185"/>
          </a:xfrm>
          <a:prstGeom prst="rect">
            <a:avLst/>
          </a:prstGeom>
        </p:spPr>
      </p:pic>
      <p:pic>
        <p:nvPicPr>
          <p:cNvPr id="13" name="Imagen 12">
            <a:extLst>
              <a:ext uri="{FF2B5EF4-FFF2-40B4-BE49-F238E27FC236}">
                <a16:creationId xmlns:a16="http://schemas.microsoft.com/office/drawing/2014/main" id="{BB679D63-DB39-4E8A-8168-D97B1027A4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1650" y="4775763"/>
            <a:ext cx="3277456" cy="1979185"/>
          </a:xfrm>
          <a:prstGeom prst="rect">
            <a:avLst/>
          </a:prstGeom>
        </p:spPr>
      </p:pic>
      <p:sp>
        <p:nvSpPr>
          <p:cNvPr id="15" name="CuadroTexto 14">
            <a:extLst>
              <a:ext uri="{FF2B5EF4-FFF2-40B4-BE49-F238E27FC236}">
                <a16:creationId xmlns:a16="http://schemas.microsoft.com/office/drawing/2014/main" id="{93443FC2-0393-4659-8327-CD32356F8BB0}"/>
              </a:ext>
            </a:extLst>
          </p:cNvPr>
          <p:cNvSpPr txBox="1"/>
          <p:nvPr/>
        </p:nvSpPr>
        <p:spPr>
          <a:xfrm>
            <a:off x="2921213" y="420163"/>
            <a:ext cx="6097712" cy="646331"/>
          </a:xfrm>
          <a:prstGeom prst="rect">
            <a:avLst/>
          </a:prstGeom>
          <a:noFill/>
        </p:spPr>
        <p:txBody>
          <a:bodyPr wrap="square">
            <a:spAutoFit/>
          </a:bodyPr>
          <a:lstStyle/>
          <a:p>
            <a:pPr algn="ctr"/>
            <a:r>
              <a:rPr lang="es-EC" sz="3600" b="1" dirty="0">
                <a:solidFill>
                  <a:schemeClr val="accent2">
                    <a:lumMod val="50000"/>
                  </a:schemeClr>
                </a:solidFill>
              </a:rPr>
              <a:t> VIVERO </a:t>
            </a:r>
            <a:endParaRPr lang="en-US" sz="3600" dirty="0"/>
          </a:p>
        </p:txBody>
      </p:sp>
      <p:pic>
        <p:nvPicPr>
          <p:cNvPr id="16" name="10 Imagen">
            <a:extLst>
              <a:ext uri="{FF2B5EF4-FFF2-40B4-BE49-F238E27FC236}">
                <a16:creationId xmlns:a16="http://schemas.microsoft.com/office/drawing/2014/main" id="{242C4F8D-9C71-4DCF-B1EC-6B1FBC916D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1213" y="106404"/>
            <a:ext cx="1655689" cy="1251440"/>
          </a:xfrm>
          <a:prstGeom prst="rect">
            <a:avLst/>
          </a:prstGeom>
        </p:spPr>
      </p:pic>
      <p:pic>
        <p:nvPicPr>
          <p:cNvPr id="17" name="Picture 2" descr="Gobierno de Manabí - Photos | Facebook">
            <a:extLst>
              <a:ext uri="{FF2B5EF4-FFF2-40B4-BE49-F238E27FC236}">
                <a16:creationId xmlns:a16="http://schemas.microsoft.com/office/drawing/2014/main" id="{9F413C35-D9DD-4511-B68E-39EA0EBD88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1650" y="103052"/>
            <a:ext cx="1259403" cy="1259403"/>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texto 4">
            <a:extLst>
              <a:ext uri="{FF2B5EF4-FFF2-40B4-BE49-F238E27FC236}">
                <a16:creationId xmlns:a16="http://schemas.microsoft.com/office/drawing/2014/main" id="{E6DE2B0B-996C-4057-97A7-BF858763B68B}"/>
              </a:ext>
            </a:extLst>
          </p:cNvPr>
          <p:cNvSpPr txBox="1">
            <a:spLocks/>
          </p:cNvSpPr>
          <p:nvPr/>
        </p:nvSpPr>
        <p:spPr>
          <a:xfrm>
            <a:off x="777560" y="1637594"/>
            <a:ext cx="10736495" cy="197466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sz="2000" b="1" dirty="0">
              <a:latin typeface="Arial" panose="020B0604020202020204" pitchFamily="34" charset="0"/>
              <a:cs typeface="Arial" panose="020B0604020202020204" pitchFamily="34" charset="0"/>
            </a:endParaRPr>
          </a:p>
        </p:txBody>
      </p:sp>
      <p:sp>
        <p:nvSpPr>
          <p:cNvPr id="20" name="Marcador de texto 4">
            <a:extLst>
              <a:ext uri="{FF2B5EF4-FFF2-40B4-BE49-F238E27FC236}">
                <a16:creationId xmlns:a16="http://schemas.microsoft.com/office/drawing/2014/main" id="{044F3417-BEFD-44D6-BC7B-4B9C48D42FFC}"/>
              </a:ext>
            </a:extLst>
          </p:cNvPr>
          <p:cNvSpPr txBox="1">
            <a:spLocks/>
          </p:cNvSpPr>
          <p:nvPr/>
        </p:nvSpPr>
        <p:spPr>
          <a:xfrm>
            <a:off x="1114646" y="1573964"/>
            <a:ext cx="10399409" cy="109707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2000" dirty="0">
                <a:solidFill>
                  <a:srgbClr val="050505"/>
                </a:solidFill>
                <a:latin typeface="Arial" panose="020B0604020202020204" pitchFamily="34" charset="0"/>
                <a:cs typeface="Arial" panose="020B0604020202020204" pitchFamily="34" charset="0"/>
              </a:rPr>
              <a:t>El Gobierno de Manabí </a:t>
            </a:r>
            <a:r>
              <a:rPr lang="es-ES" sz="2000" b="0" i="0" dirty="0">
                <a:solidFill>
                  <a:srgbClr val="050505"/>
                </a:solidFill>
                <a:effectLst/>
                <a:latin typeface="Arial" panose="020B0604020202020204" pitchFamily="34" charset="0"/>
                <a:cs typeface="Arial" panose="020B0604020202020204" pitchFamily="34" charset="0"/>
              </a:rPr>
              <a:t>hizo la entrega de herramientas para la implementación de viveros temporales, en el Recinto Las Crucitas donde se trabaja con los moradores del sector para la producción de especies maderables y frutales.</a:t>
            </a:r>
            <a:r>
              <a:rPr lang="es-ES" sz="2000" dirty="0">
                <a:solidFill>
                  <a:srgbClr val="050505"/>
                </a:solidFill>
                <a:latin typeface="Arial" panose="020B0604020202020204" pitchFamily="34" charset="0"/>
                <a:cs typeface="Arial" panose="020B0604020202020204" pitchFamily="34" charset="0"/>
              </a:rPr>
              <a:t> </a:t>
            </a:r>
            <a:endParaRPr lang="es-EC"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1305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249E93A-AFF9-428F-A0AB-0D6579C134ED}"/>
              </a:ext>
            </a:extLst>
          </p:cNvPr>
          <p:cNvSpPr txBox="1"/>
          <p:nvPr/>
        </p:nvSpPr>
        <p:spPr>
          <a:xfrm>
            <a:off x="1870971" y="656939"/>
            <a:ext cx="9456920" cy="1200329"/>
          </a:xfrm>
          <a:prstGeom prst="rect">
            <a:avLst/>
          </a:prstGeom>
          <a:noFill/>
        </p:spPr>
        <p:txBody>
          <a:bodyPr wrap="square">
            <a:spAutoFit/>
          </a:bodyPr>
          <a:lstStyle/>
          <a:p>
            <a:pPr algn="ctr"/>
            <a:r>
              <a:rPr lang="es-419" sz="3600" b="1" dirty="0">
                <a:solidFill>
                  <a:schemeClr val="accent1">
                    <a:lumMod val="75000"/>
                  </a:schemeClr>
                </a:solidFill>
              </a:rPr>
              <a:t>AYUDA HUMANITARIA</a:t>
            </a:r>
          </a:p>
          <a:p>
            <a:pPr algn="ctr"/>
            <a:r>
              <a:rPr lang="es-419" sz="3600" b="1" dirty="0">
                <a:solidFill>
                  <a:schemeClr val="accent1">
                    <a:lumMod val="75000"/>
                  </a:schemeClr>
                </a:solidFill>
              </a:rPr>
              <a:t>DESARROLLO SOCIAL</a:t>
            </a:r>
            <a:endParaRPr lang="en-US" sz="3600" b="1" dirty="0">
              <a:solidFill>
                <a:schemeClr val="accent1">
                  <a:lumMod val="75000"/>
                </a:schemeClr>
              </a:solidFill>
            </a:endParaRPr>
          </a:p>
        </p:txBody>
      </p:sp>
      <p:sp>
        <p:nvSpPr>
          <p:cNvPr id="3" name="Marcador de texto 4">
            <a:extLst>
              <a:ext uri="{FF2B5EF4-FFF2-40B4-BE49-F238E27FC236}">
                <a16:creationId xmlns:a16="http://schemas.microsoft.com/office/drawing/2014/main" id="{B61D79C2-D829-4B79-8F3A-10ED70C644E9}"/>
              </a:ext>
            </a:extLst>
          </p:cNvPr>
          <p:cNvSpPr txBox="1">
            <a:spLocks/>
          </p:cNvSpPr>
          <p:nvPr/>
        </p:nvSpPr>
        <p:spPr>
          <a:xfrm>
            <a:off x="3403421" y="2902568"/>
            <a:ext cx="10736495" cy="82796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2000" b="0" i="0" dirty="0">
                <a:solidFill>
                  <a:srgbClr val="050505"/>
                </a:solidFill>
                <a:effectLst/>
                <a:latin typeface="Segoe UI Historic" panose="020B0502040204020203" pitchFamily="34" charset="0"/>
              </a:rPr>
              <a:t>En la </a:t>
            </a:r>
            <a:r>
              <a:rPr lang="en-US" sz="2000" dirty="0">
                <a:solidFill>
                  <a:srgbClr val="050505"/>
                </a:solidFill>
                <a:latin typeface="Segoe UI Historic" panose="020B0502040204020203" pitchFamily="34" charset="0"/>
              </a:rPr>
              <a:t>C</a:t>
            </a:r>
            <a:r>
              <a:rPr lang="en-US" sz="2000" b="0" i="0" dirty="0">
                <a:solidFill>
                  <a:srgbClr val="050505"/>
                </a:solidFill>
                <a:effectLst/>
                <a:latin typeface="Segoe UI Historic" panose="020B0502040204020203" pitchFamily="34" charset="0"/>
              </a:rPr>
              <a:t>omunidad San Delfin del Recinto El Progreso  </a:t>
            </a:r>
            <a:endParaRPr lang="es-EC" sz="2000"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37F77B3B-2A0E-47B4-85C2-61383C934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8776" y="3619071"/>
            <a:ext cx="3702121" cy="2776591"/>
          </a:xfrm>
          <a:prstGeom prst="rect">
            <a:avLst/>
          </a:prstGeom>
        </p:spPr>
      </p:pic>
      <p:pic>
        <p:nvPicPr>
          <p:cNvPr id="7" name="Imagen 6">
            <a:extLst>
              <a:ext uri="{FF2B5EF4-FFF2-40B4-BE49-F238E27FC236}">
                <a16:creationId xmlns:a16="http://schemas.microsoft.com/office/drawing/2014/main" id="{1459306A-424E-4CDC-8B51-5AA86B7DB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396" y="3619070"/>
            <a:ext cx="3527461" cy="2776591"/>
          </a:xfrm>
          <a:prstGeom prst="rect">
            <a:avLst/>
          </a:prstGeom>
        </p:spPr>
      </p:pic>
      <p:pic>
        <p:nvPicPr>
          <p:cNvPr id="9" name="Imagen 8">
            <a:extLst>
              <a:ext uri="{FF2B5EF4-FFF2-40B4-BE49-F238E27FC236}">
                <a16:creationId xmlns:a16="http://schemas.microsoft.com/office/drawing/2014/main" id="{E27FA56D-F2AB-45E3-9650-F91B539E6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356" y="3619070"/>
            <a:ext cx="3702121" cy="2776591"/>
          </a:xfrm>
          <a:prstGeom prst="rect">
            <a:avLst/>
          </a:prstGeom>
        </p:spPr>
      </p:pic>
      <p:pic>
        <p:nvPicPr>
          <p:cNvPr id="10" name="10 Imagen">
            <a:extLst>
              <a:ext uri="{FF2B5EF4-FFF2-40B4-BE49-F238E27FC236}">
                <a16:creationId xmlns:a16="http://schemas.microsoft.com/office/drawing/2014/main" id="{04D5DC3D-7680-4966-9D59-8624C5AA1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941" y="1158015"/>
            <a:ext cx="1655689" cy="1251440"/>
          </a:xfrm>
          <a:prstGeom prst="rect">
            <a:avLst/>
          </a:prstGeom>
        </p:spPr>
      </p:pic>
      <p:pic>
        <p:nvPicPr>
          <p:cNvPr id="11" name="Picture 2" descr="Gobierno de Manabí - Photos | Facebook">
            <a:extLst>
              <a:ext uri="{FF2B5EF4-FFF2-40B4-BE49-F238E27FC236}">
                <a16:creationId xmlns:a16="http://schemas.microsoft.com/office/drawing/2014/main" id="{44D90853-7DA0-4161-A380-FE3544EDC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6034" y="1150052"/>
            <a:ext cx="1259403" cy="125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247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1224E8B-A121-40ED-93F7-1760A01161E6}"/>
              </a:ext>
            </a:extLst>
          </p:cNvPr>
          <p:cNvSpPr txBox="1"/>
          <p:nvPr/>
        </p:nvSpPr>
        <p:spPr>
          <a:xfrm>
            <a:off x="1694165" y="191097"/>
            <a:ext cx="9456920" cy="1200329"/>
          </a:xfrm>
          <a:prstGeom prst="rect">
            <a:avLst/>
          </a:prstGeom>
          <a:noFill/>
        </p:spPr>
        <p:txBody>
          <a:bodyPr wrap="square">
            <a:spAutoFit/>
          </a:bodyPr>
          <a:lstStyle/>
          <a:p>
            <a:pPr algn="ctr"/>
            <a:r>
              <a:rPr lang="es-ES" sz="3600" b="1" i="0" dirty="0">
                <a:solidFill>
                  <a:schemeClr val="accent1">
                    <a:lumMod val="75000"/>
                  </a:schemeClr>
                </a:solidFill>
                <a:effectLst/>
                <a:latin typeface="+mj-lt"/>
              </a:rPr>
              <a:t>FOMENTO A LA PRODUCCIÓN AGROPECUARIA </a:t>
            </a:r>
            <a:endParaRPr lang="en-US" sz="3600" b="1" dirty="0">
              <a:solidFill>
                <a:schemeClr val="accent1">
                  <a:lumMod val="75000"/>
                </a:schemeClr>
              </a:solidFill>
              <a:latin typeface="+mj-lt"/>
            </a:endParaRPr>
          </a:p>
        </p:txBody>
      </p:sp>
      <p:sp>
        <p:nvSpPr>
          <p:cNvPr id="3" name="Marcador de texto 4">
            <a:extLst>
              <a:ext uri="{FF2B5EF4-FFF2-40B4-BE49-F238E27FC236}">
                <a16:creationId xmlns:a16="http://schemas.microsoft.com/office/drawing/2014/main" id="{9420284F-E801-448C-8F80-FECEDE3589DA}"/>
              </a:ext>
            </a:extLst>
          </p:cNvPr>
          <p:cNvSpPr txBox="1">
            <a:spLocks/>
          </p:cNvSpPr>
          <p:nvPr/>
        </p:nvSpPr>
        <p:spPr>
          <a:xfrm>
            <a:off x="1529135" y="1454338"/>
            <a:ext cx="10736495" cy="1974662"/>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endParaRPr lang="es-EC" sz="2000" b="1" dirty="0">
              <a:latin typeface="Arial" panose="020B060402020202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E5E39221-441E-4941-82BD-93F86A2B41A8}"/>
              </a:ext>
            </a:extLst>
          </p:cNvPr>
          <p:cNvSpPr>
            <a:spLocks noChangeArrowheads="1"/>
          </p:cNvSpPr>
          <p:nvPr/>
        </p:nvSpPr>
        <p:spPr bwMode="auto">
          <a:xfrm>
            <a:off x="1400710" y="1553220"/>
            <a:ext cx="966798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ctr" latinLnBrk="0" hangingPunct="0">
              <a:lnSpc>
                <a:spcPct val="100000"/>
              </a:lnSpc>
              <a:spcBef>
                <a:spcPct val="0"/>
              </a:spcBef>
              <a:spcAft>
                <a:spcPct val="0"/>
              </a:spcAft>
              <a:buClrTx/>
              <a:buSzTx/>
              <a:buFontTx/>
              <a:buNone/>
              <a:tabLst/>
            </a:pPr>
            <a:r>
              <a:rPr lang="es-ES" sz="2000" dirty="0">
                <a:solidFill>
                  <a:srgbClr val="050505"/>
                </a:solidFill>
                <a:latin typeface="Segoe UI Historic" panose="020B0502040204020203" pitchFamily="34" charset="0"/>
              </a:rPr>
              <a:t>La </a:t>
            </a:r>
            <a:r>
              <a:rPr lang="es-ES" sz="2000" b="0" i="0" dirty="0">
                <a:solidFill>
                  <a:srgbClr val="050505"/>
                </a:solidFill>
                <a:effectLst/>
                <a:latin typeface="Segoe UI Historic" panose="020B0502040204020203" pitchFamily="34" charset="0"/>
              </a:rPr>
              <a:t>Empresa Publica Manabí Produce y Fomento Productivo del Gobierno de Manabí, benefició </a:t>
            </a:r>
            <a:r>
              <a:rPr kumimoji="0" lang="en-US" altLang="en-US" sz="20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a 17 socios de la Asociación Agrícola “Ejército Ecuatoriano”, con la entrega de 50 pollitos por socio, comederos, </a:t>
            </a:r>
            <a:r>
              <a:rPr kumimoji="0" lang="en-US" altLang="en-US" sz="2000" b="0" i="0" u="none" strike="noStrike" cap="none" normalizeH="0" baseline="0" dirty="0">
                <a:ln>
                  <a:noFill/>
                </a:ln>
                <a:solidFill>
                  <a:srgbClr val="050505"/>
                </a:solidFill>
                <a:effectLst/>
                <a:cs typeface="Arial" panose="020B0604020202020204" pitchFamily="34" charset="0"/>
              </a:rPr>
              <a:t>bebederos</a:t>
            </a:r>
            <a:r>
              <a:rPr kumimoji="0" lang="en-US" altLang="en-US" sz="20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rPr>
              <a:t>, maíz, tamo de arroz, vacunas, desparasitantes, vitaminas, desinfectantes, asesoría técnica ;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Imagen 5">
            <a:extLst>
              <a:ext uri="{FF2B5EF4-FFF2-40B4-BE49-F238E27FC236}">
                <a16:creationId xmlns:a16="http://schemas.microsoft.com/office/drawing/2014/main" id="{36F754A7-BD36-45E6-86EB-918F089C1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0710" y="2997485"/>
            <a:ext cx="4572000" cy="3300573"/>
          </a:xfrm>
          <a:prstGeom prst="rect">
            <a:avLst/>
          </a:prstGeom>
        </p:spPr>
      </p:pic>
      <p:pic>
        <p:nvPicPr>
          <p:cNvPr id="8" name="Imagen 7">
            <a:extLst>
              <a:ext uri="{FF2B5EF4-FFF2-40B4-BE49-F238E27FC236}">
                <a16:creationId xmlns:a16="http://schemas.microsoft.com/office/drawing/2014/main" id="{E9797CF3-ABD0-4F6F-9F4D-4041A7F59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89332"/>
            <a:ext cx="5329568" cy="3308726"/>
          </a:xfrm>
          <a:prstGeom prst="rect">
            <a:avLst/>
          </a:prstGeom>
        </p:spPr>
      </p:pic>
      <p:pic>
        <p:nvPicPr>
          <p:cNvPr id="11" name="10 Imagen">
            <a:extLst>
              <a:ext uri="{FF2B5EF4-FFF2-40B4-BE49-F238E27FC236}">
                <a16:creationId xmlns:a16="http://schemas.microsoft.com/office/drawing/2014/main" id="{D3ADDBCB-6F30-48CD-9C1B-B536ABF29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135" y="137953"/>
            <a:ext cx="1655689" cy="1251440"/>
          </a:xfrm>
          <a:prstGeom prst="rect">
            <a:avLst/>
          </a:prstGeom>
        </p:spPr>
      </p:pic>
      <p:pic>
        <p:nvPicPr>
          <p:cNvPr id="12" name="Picture 2" descr="Gobierno de Manabí - Photos | Facebook">
            <a:extLst>
              <a:ext uri="{FF2B5EF4-FFF2-40B4-BE49-F238E27FC236}">
                <a16:creationId xmlns:a16="http://schemas.microsoft.com/office/drawing/2014/main" id="{00E101D3-BCF3-43C6-98DB-3F1FB22450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14" y="137953"/>
            <a:ext cx="1259403" cy="125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97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AF0665-36D6-40AA-8E31-2223F8DF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60" y="3965825"/>
            <a:ext cx="3064464" cy="2687719"/>
          </a:xfrm>
          <a:prstGeom prst="rect">
            <a:avLst/>
          </a:prstGeom>
        </p:spPr>
      </p:pic>
      <p:pic>
        <p:nvPicPr>
          <p:cNvPr id="5" name="Imagen 4">
            <a:extLst>
              <a:ext uri="{FF2B5EF4-FFF2-40B4-BE49-F238E27FC236}">
                <a16:creationId xmlns:a16="http://schemas.microsoft.com/office/drawing/2014/main" id="{BEFB4D55-A073-47CB-924B-538B35B53DBE}"/>
              </a:ext>
            </a:extLst>
          </p:cNvPr>
          <p:cNvPicPr>
            <a:picLocks noChangeAspect="1"/>
          </p:cNvPicPr>
          <p:nvPr/>
        </p:nvPicPr>
        <p:blipFill rotWithShape="1">
          <a:blip r:embed="rId3">
            <a:extLst>
              <a:ext uri="{28A0092B-C50C-407E-A947-70E740481C1C}">
                <a14:useLocalDpi xmlns:a14="http://schemas.microsoft.com/office/drawing/2010/main" val="0"/>
              </a:ext>
            </a:extLst>
          </a:blip>
          <a:srcRect l="5818" t="28604" r="10550"/>
          <a:stretch/>
        </p:blipFill>
        <p:spPr>
          <a:xfrm>
            <a:off x="4202130" y="3965825"/>
            <a:ext cx="4355188" cy="2687719"/>
          </a:xfrm>
          <a:prstGeom prst="rect">
            <a:avLst/>
          </a:prstGeom>
        </p:spPr>
      </p:pic>
      <p:pic>
        <p:nvPicPr>
          <p:cNvPr id="7" name="Imagen 6">
            <a:extLst>
              <a:ext uri="{FF2B5EF4-FFF2-40B4-BE49-F238E27FC236}">
                <a16:creationId xmlns:a16="http://schemas.microsoft.com/office/drawing/2014/main" id="{82C8AD0C-580A-4CD3-B9C1-31981DCD1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840" y="3965824"/>
            <a:ext cx="3184989" cy="2687719"/>
          </a:xfrm>
          <a:prstGeom prst="rect">
            <a:avLst/>
          </a:prstGeom>
        </p:spPr>
      </p:pic>
      <p:sp>
        <p:nvSpPr>
          <p:cNvPr id="8" name="Marcador de texto 4">
            <a:extLst>
              <a:ext uri="{FF2B5EF4-FFF2-40B4-BE49-F238E27FC236}">
                <a16:creationId xmlns:a16="http://schemas.microsoft.com/office/drawing/2014/main" id="{377E5E77-BCE2-423B-A601-23816F9BBAA4}"/>
              </a:ext>
            </a:extLst>
          </p:cNvPr>
          <p:cNvSpPr txBox="1">
            <a:spLocks/>
          </p:cNvSpPr>
          <p:nvPr/>
        </p:nvSpPr>
        <p:spPr>
          <a:xfrm>
            <a:off x="983908" y="2343223"/>
            <a:ext cx="10178281" cy="1722370"/>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S" sz="2000" dirty="0">
                <a:solidFill>
                  <a:srgbClr val="050505"/>
                </a:solidFill>
                <a:latin typeface="Arial" panose="020B0604020202020204" pitchFamily="34" charset="0"/>
                <a:cs typeface="Arial" panose="020B0604020202020204" pitchFamily="34" charset="0"/>
              </a:rPr>
              <a:t>Dotación</a:t>
            </a:r>
            <a:r>
              <a:rPr lang="es-ES" sz="2000" b="0" i="0" dirty="0">
                <a:solidFill>
                  <a:srgbClr val="050505"/>
                </a:solidFill>
                <a:effectLst/>
                <a:latin typeface="Arial" panose="020B0604020202020204" pitchFamily="34" charset="0"/>
                <a:cs typeface="Arial" panose="020B0604020202020204" pitchFamily="34" charset="0"/>
              </a:rPr>
              <a:t> de suministros de Oficina, Limpieza y Materiales al </a:t>
            </a:r>
            <a:r>
              <a:rPr lang="es-ES" sz="2000" b="1" i="0" u="none" strike="noStrike" dirty="0">
                <a:solidFill>
                  <a:schemeClr val="tx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INFOCENTRO CASCOL</a:t>
            </a:r>
            <a:r>
              <a:rPr lang="es-ES" sz="2000" b="1" i="0" dirty="0">
                <a:solidFill>
                  <a:schemeClr val="tx1"/>
                </a:solidFill>
                <a:effectLst/>
                <a:latin typeface="Arial" panose="020B0604020202020204" pitchFamily="34" charset="0"/>
                <a:cs typeface="Arial" panose="020B0604020202020204" pitchFamily="34" charset="0"/>
              </a:rPr>
              <a:t>.</a:t>
            </a:r>
            <a:r>
              <a:rPr lang="es-ES" sz="2000" b="0" i="0" dirty="0">
                <a:solidFill>
                  <a:srgbClr val="050505"/>
                </a:solidFill>
                <a:effectLst/>
                <a:latin typeface="Arial" panose="020B0604020202020204" pitchFamily="34" charset="0"/>
                <a:cs typeface="Arial" panose="020B0604020202020204" pitchFamily="34" charset="0"/>
              </a:rPr>
              <a:t> como Foamix, marcadores, tijeras, silicón, pistolas de silicón para los cursos de manualidades. Invitamos a la ciudadanía a participar y acceder a los beneficios que brinda esta dependencia en un convenio entre </a:t>
            </a:r>
            <a:r>
              <a:rPr lang="es-ES" sz="2000" b="1" i="0" dirty="0">
                <a:solidFill>
                  <a:srgbClr val="050505"/>
                </a:solidFill>
                <a:effectLst/>
                <a:latin typeface="Arial" panose="020B0604020202020204" pitchFamily="34" charset="0"/>
                <a:cs typeface="Arial" panose="020B0604020202020204" pitchFamily="34" charset="0"/>
              </a:rPr>
              <a:t>Gobierno de Cascol y MINTEL.</a:t>
            </a:r>
            <a:endParaRPr lang="es-EC" sz="2000" b="1" dirty="0">
              <a:solidFill>
                <a:schemeClr val="tx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4FF4A98E-163E-4855-A2FB-5CE52602FC7D}"/>
              </a:ext>
            </a:extLst>
          </p:cNvPr>
          <p:cNvSpPr txBox="1"/>
          <p:nvPr/>
        </p:nvSpPr>
        <p:spPr>
          <a:xfrm>
            <a:off x="1322064" y="116223"/>
            <a:ext cx="9840125" cy="646331"/>
          </a:xfrm>
          <a:prstGeom prst="rect">
            <a:avLst/>
          </a:prstGeom>
          <a:noFill/>
        </p:spPr>
        <p:txBody>
          <a:bodyPr wrap="square">
            <a:spAutoFit/>
          </a:bodyPr>
          <a:lstStyle/>
          <a:p>
            <a:pPr algn="ctr"/>
            <a:r>
              <a:rPr lang="es-EC" sz="3600" b="1" dirty="0">
                <a:solidFill>
                  <a:schemeClr val="accent2">
                    <a:lumMod val="50000"/>
                  </a:schemeClr>
                </a:solidFill>
              </a:rPr>
              <a:t> Convenio Gobierno de Cascol – MINTEL </a:t>
            </a:r>
            <a:endParaRPr lang="en-US" sz="3600" dirty="0"/>
          </a:p>
        </p:txBody>
      </p:sp>
      <p:pic>
        <p:nvPicPr>
          <p:cNvPr id="10" name="10 Imagen">
            <a:extLst>
              <a:ext uri="{FF2B5EF4-FFF2-40B4-BE49-F238E27FC236}">
                <a16:creationId xmlns:a16="http://schemas.microsoft.com/office/drawing/2014/main" id="{4FAE630D-E753-4C75-A75C-81097B3A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2773" y="762554"/>
            <a:ext cx="1655689" cy="1251440"/>
          </a:xfrm>
          <a:prstGeom prst="rect">
            <a:avLst/>
          </a:prstGeom>
        </p:spPr>
      </p:pic>
      <p:pic>
        <p:nvPicPr>
          <p:cNvPr id="2050" name="Picture 2" descr="Canal Tecnológico">
            <a:extLst>
              <a:ext uri="{FF2B5EF4-FFF2-40B4-BE49-F238E27FC236}">
                <a16:creationId xmlns:a16="http://schemas.microsoft.com/office/drawing/2014/main" id="{BC67F772-BFB7-4948-868F-BFE9F14881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156" b="14677"/>
          <a:stretch/>
        </p:blipFill>
        <p:spPr bwMode="auto">
          <a:xfrm>
            <a:off x="5965262" y="961254"/>
            <a:ext cx="3987818" cy="96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20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txBox="1">
            <a:spLocks/>
          </p:cNvSpPr>
          <p:nvPr/>
        </p:nvSpPr>
        <p:spPr>
          <a:xfrm>
            <a:off x="1315335" y="1225312"/>
            <a:ext cx="9963776" cy="1996354"/>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EC" sz="2000" dirty="0"/>
              <a:t>E</a:t>
            </a:r>
            <a:r>
              <a:rPr lang="es-EC" sz="2000" dirty="0">
                <a:latin typeface="Arial" panose="020B0604020202020204" pitchFamily="34" charset="0"/>
                <a:cs typeface="Arial" panose="020B0604020202020204" pitchFamily="34" charset="0"/>
              </a:rPr>
              <a:t>n el marco de Cooperación Institucional </a:t>
            </a:r>
          </a:p>
          <a:p>
            <a:pPr marL="0" indent="0" algn="ctr">
              <a:buNone/>
            </a:pPr>
            <a:r>
              <a:rPr lang="es-EC" sz="2000" dirty="0">
                <a:latin typeface="Arial" panose="020B0604020202020204" pitchFamily="34" charset="0"/>
                <a:cs typeface="Arial" panose="020B0604020202020204" pitchFamily="34" charset="0"/>
              </a:rPr>
              <a:t> </a:t>
            </a:r>
            <a:r>
              <a:rPr lang="es-EC" sz="2000" b="1" dirty="0">
                <a:latin typeface="Arial" panose="020B0604020202020204" pitchFamily="34" charset="0"/>
                <a:cs typeface="Arial" panose="020B0604020202020204" pitchFamily="34" charset="0"/>
              </a:rPr>
              <a:t>OBJETIVO </a:t>
            </a:r>
          </a:p>
          <a:p>
            <a:pPr marL="285750" indent="-285750" algn="just">
              <a:buFont typeface="Wingdings" panose="05000000000000000000" pitchFamily="2" charset="2"/>
              <a:buChar char="Ø"/>
            </a:pPr>
            <a:r>
              <a:rPr lang="es-EC" sz="2000" dirty="0">
                <a:latin typeface="Arial" panose="020B0604020202020204" pitchFamily="34" charset="0"/>
                <a:cs typeface="Arial" panose="020B0604020202020204" pitchFamily="34" charset="0"/>
              </a:rPr>
              <a:t> Desarrollar y coordinar acciones vinculadas a ejecutar planes, programas y proyectos en al ámbito productivo, turístico, agropecuario, hídrico, ambiental.</a:t>
            </a:r>
            <a:endParaRPr lang="es-EC" sz="2800" dirty="0">
              <a:latin typeface="Arial" panose="020B0604020202020204" pitchFamily="34" charset="0"/>
              <a:cs typeface="Arial" panose="020B0604020202020204" pitchFamily="34" charset="0"/>
            </a:endParaRPr>
          </a:p>
        </p:txBody>
      </p:sp>
      <p:pic>
        <p:nvPicPr>
          <p:cNvPr id="7" name="Marcador de contenido 6" descr="D:\USUARIO\Downloads\WhatsApp Image 2020-09-30 at 20.02.15.jpeg"/>
          <p:cNvPicPr>
            <a:picLocks noGrp="1"/>
          </p:cNvPicPr>
          <p:nvPr>
            <p:ph idx="1"/>
          </p:nvPr>
        </p:nvPicPr>
        <p:blipFill rotWithShape="1">
          <a:blip r:embed="rId2">
            <a:extLst>
              <a:ext uri="{28A0092B-C50C-407E-A947-70E740481C1C}">
                <a14:useLocalDpi xmlns:a14="http://schemas.microsoft.com/office/drawing/2010/main" val="0"/>
              </a:ext>
            </a:extLst>
          </a:blip>
          <a:srcRect r="41290" b="8165"/>
          <a:stretch/>
        </p:blipFill>
        <p:spPr bwMode="auto">
          <a:xfrm>
            <a:off x="4780441" y="3020089"/>
            <a:ext cx="2886075" cy="328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E3394A26-827D-4AAE-9428-0298555794F5}"/>
              </a:ext>
            </a:extLst>
          </p:cNvPr>
          <p:cNvSpPr txBox="1"/>
          <p:nvPr/>
        </p:nvSpPr>
        <p:spPr>
          <a:xfrm>
            <a:off x="1315335" y="399232"/>
            <a:ext cx="10412377" cy="523220"/>
          </a:xfrm>
          <a:prstGeom prst="rect">
            <a:avLst/>
          </a:prstGeom>
          <a:noFill/>
        </p:spPr>
        <p:txBody>
          <a:bodyPr wrap="square" rtlCol="0">
            <a:spAutoFit/>
          </a:bodyPr>
          <a:lstStyle/>
          <a:p>
            <a:pPr algn="ctr"/>
            <a:r>
              <a:rPr lang="es-EC" sz="2800" b="1" dirty="0">
                <a:ln w="0"/>
                <a:solidFill>
                  <a:schemeClr val="accent1">
                    <a:lumMod val="75000"/>
                  </a:schemeClr>
                </a:solidFill>
                <a:effectLst>
                  <a:outerShdw blurRad="38100" dist="25400" dir="5400000" algn="ctr" rotWithShape="0">
                    <a:srgbClr val="6E747A">
                      <a:alpha val="43000"/>
                    </a:srgbClr>
                  </a:outerShdw>
                </a:effectLst>
              </a:rPr>
              <a:t>EMPRESA PUBLICA PROVINCIAL DE MANABÍ PRODUCE - EP</a:t>
            </a:r>
            <a:endParaRPr lang="en-US" sz="2800" b="1" dirty="0">
              <a:ln w="0"/>
              <a:solidFill>
                <a:schemeClr val="accent1">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8389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551729" y="288908"/>
            <a:ext cx="10364451" cy="1596177"/>
          </a:xfrm>
        </p:spPr>
        <p:txBody>
          <a:bodyPr/>
          <a:lstStyle/>
          <a:p>
            <a:pPr algn="ctr"/>
            <a:r>
              <a:rPr lang="es-EC" b="1" dirty="0">
                <a:solidFill>
                  <a:schemeClr val="accent2">
                    <a:lumMod val="50000"/>
                  </a:schemeClr>
                </a:solidFill>
              </a:rPr>
              <a:t>PLANIFICACIÓN PARA EL MEJORAMIENTO DE LA RED VIAL URBANA</a:t>
            </a:r>
          </a:p>
        </p:txBody>
      </p:sp>
      <p:graphicFrame>
        <p:nvGraphicFramePr>
          <p:cNvPr id="3" name="Tabla 2"/>
          <p:cNvGraphicFramePr>
            <a:graphicFrameLocks noGrp="1"/>
          </p:cNvGraphicFramePr>
          <p:nvPr>
            <p:extLst>
              <p:ext uri="{D42A27DB-BD31-4B8C-83A1-F6EECF244321}">
                <p14:modId xmlns:p14="http://schemas.microsoft.com/office/powerpoint/2010/main" val="1485772793"/>
              </p:ext>
            </p:extLst>
          </p:nvPr>
        </p:nvGraphicFramePr>
        <p:xfrm>
          <a:off x="2884073" y="1885085"/>
          <a:ext cx="7699762" cy="3273976"/>
        </p:xfrm>
        <a:graphic>
          <a:graphicData uri="http://schemas.openxmlformats.org/drawingml/2006/table">
            <a:tbl>
              <a:tblPr/>
              <a:tblGrid>
                <a:gridCol w="6469062">
                  <a:extLst>
                    <a:ext uri="{9D8B030D-6E8A-4147-A177-3AD203B41FA5}">
                      <a16:colId xmlns:a16="http://schemas.microsoft.com/office/drawing/2014/main" val="20000"/>
                    </a:ext>
                  </a:extLst>
                </a:gridCol>
                <a:gridCol w="1230700">
                  <a:extLst>
                    <a:ext uri="{9D8B030D-6E8A-4147-A177-3AD203B41FA5}">
                      <a16:colId xmlns:a16="http://schemas.microsoft.com/office/drawing/2014/main" val="20001"/>
                    </a:ext>
                  </a:extLst>
                </a:gridCol>
              </a:tblGrid>
              <a:tr h="875690">
                <a:tc>
                  <a:txBody>
                    <a:bodyPr/>
                    <a:lstStyle/>
                    <a:p>
                      <a:pPr algn="ctr" rtl="0" fontAlgn="ctr"/>
                      <a:r>
                        <a:rPr lang="es-EC" sz="2400" b="1" i="0" u="none" strike="noStrike" dirty="0">
                          <a:solidFill>
                            <a:srgbClr val="FFFFFF"/>
                          </a:solidFill>
                          <a:effectLst/>
                          <a:latin typeface="Arial" panose="020B0604020202020204" pitchFamily="34" charset="0"/>
                          <a:cs typeface="Arial" panose="020B0604020202020204" pitchFamily="34" charset="0"/>
                        </a:rPr>
                        <a:t>CALLES QUE SE BENEFICIARAN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ctr" rtl="0" fontAlgn="ctr"/>
                      <a:r>
                        <a:rPr lang="es-EC" sz="1800" b="1" i="0" u="none" strike="noStrike" dirty="0">
                          <a:solidFill>
                            <a:srgbClr val="FFFFFF"/>
                          </a:solidFill>
                          <a:effectLst/>
                          <a:latin typeface="Arial" panose="020B0604020202020204" pitchFamily="34" charset="0"/>
                          <a:cs typeface="Arial" panose="020B0604020202020204" pitchFamily="34" charset="0"/>
                        </a:rPr>
                        <a:t>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0"/>
                  </a:ext>
                </a:extLst>
              </a:tr>
              <a:tr h="615350">
                <a:tc>
                  <a:txBody>
                    <a:bodyPr/>
                    <a:lstStyle/>
                    <a:p>
                      <a:pPr algn="l" fontAlgn="ctr"/>
                      <a:r>
                        <a:rPr lang="es-EC" sz="1800" b="0" i="0" u="none" strike="noStrike" dirty="0">
                          <a:solidFill>
                            <a:srgbClr val="000000"/>
                          </a:solidFill>
                          <a:effectLst/>
                          <a:latin typeface="Arial" panose="020B0604020202020204" pitchFamily="34" charset="0"/>
                          <a:cs typeface="Arial" panose="020B0604020202020204" pitchFamily="34" charset="0"/>
                        </a:rPr>
                        <a:t>Pedro Rosales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a:solidFill>
                            <a:srgbClr val="000000"/>
                          </a:solidFill>
                          <a:effectLst/>
                          <a:latin typeface="Arial" panose="020B0604020202020204" pitchFamily="34" charset="0"/>
                          <a:cs typeface="Arial" panose="020B0604020202020204" pitchFamily="34"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5904">
                <a:tc>
                  <a:txBody>
                    <a:bodyPr/>
                    <a:lstStyle/>
                    <a:p>
                      <a:pPr algn="l" fontAlgn="ctr"/>
                      <a:r>
                        <a:rPr lang="es-EC" sz="1800" b="0" i="0" u="none" strike="noStrike" dirty="0">
                          <a:solidFill>
                            <a:srgbClr val="000000"/>
                          </a:solidFill>
                          <a:effectLst/>
                          <a:latin typeface="Arial" panose="020B0604020202020204" pitchFamily="34" charset="0"/>
                          <a:cs typeface="Arial" panose="020B0604020202020204" pitchFamily="34" charset="0"/>
                        </a:rPr>
                        <a:t>Francisco Ponce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91682">
                <a:tc>
                  <a:txBody>
                    <a:bodyPr/>
                    <a:lstStyle/>
                    <a:p>
                      <a:pPr algn="l" fontAlgn="ctr"/>
                      <a:r>
                        <a:rPr lang="es-EC" sz="1800" b="0" i="0" u="none" strike="noStrike" dirty="0">
                          <a:solidFill>
                            <a:srgbClr val="000000"/>
                          </a:solidFill>
                          <a:effectLst/>
                          <a:latin typeface="Arial" panose="020B0604020202020204" pitchFamily="34" charset="0"/>
                          <a:cs typeface="Arial" panose="020B0604020202020204" pitchFamily="34" charset="0"/>
                        </a:rPr>
                        <a:t>Intersección Vía Estatal - Sub Centro De Salud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15350">
                <a:tc>
                  <a:txBody>
                    <a:bodyPr/>
                    <a:lstStyle/>
                    <a:p>
                      <a:pPr algn="l" rtl="0" fontAlgn="ctr"/>
                      <a:r>
                        <a:rPr lang="es-EC" sz="1700" b="1" i="0" u="none" strike="noStrike" dirty="0">
                          <a:solidFill>
                            <a:srgbClr val="000000"/>
                          </a:solidFill>
                          <a:effectLst/>
                          <a:latin typeface="Arial" panose="020B0604020202020204" pitchFamily="34" charset="0"/>
                          <a:cs typeface="Arial" panose="020B0604020202020204" pitchFamily="34" charset="0"/>
                        </a:rPr>
                        <a:t>TOTAL DE METROS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C" sz="1700" b="0" i="0" u="none" strike="noStrike" dirty="0">
                          <a:solidFill>
                            <a:srgbClr val="000000"/>
                          </a:solidFill>
                          <a:effectLst/>
                          <a:latin typeface="Arial" panose="020B0604020202020204" pitchFamily="34" charset="0"/>
                          <a:cs typeface="Arial" panose="020B0604020202020204" pitchFamily="34" charset="0"/>
                        </a:rPr>
                        <a:t>208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851438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3322287" y="128476"/>
            <a:ext cx="6789275" cy="897228"/>
          </a:xfrm>
        </p:spPr>
        <p:txBody>
          <a:bodyPr>
            <a:normAutofit/>
          </a:bodyPr>
          <a:lstStyle/>
          <a:p>
            <a:pPr algn="ctr"/>
            <a:r>
              <a:rPr lang="es-EC" sz="3200" b="1" dirty="0">
                <a:solidFill>
                  <a:schemeClr val="accent2">
                    <a:lumMod val="50000"/>
                  </a:schemeClr>
                </a:solidFill>
              </a:rPr>
              <a:t>PROYECTOS SOCIALES</a:t>
            </a:r>
          </a:p>
        </p:txBody>
      </p:sp>
      <p:sp>
        <p:nvSpPr>
          <p:cNvPr id="4" name="Marcador de contenido 2"/>
          <p:cNvSpPr>
            <a:spLocks noGrp="1"/>
          </p:cNvSpPr>
          <p:nvPr>
            <p:ph idx="1"/>
          </p:nvPr>
        </p:nvSpPr>
        <p:spPr>
          <a:xfrm>
            <a:off x="913774" y="2230728"/>
            <a:ext cx="11026589" cy="1878694"/>
          </a:xfrm>
        </p:spPr>
        <p:txBody>
          <a:bodyPr>
            <a:normAutofit/>
          </a:bodyPr>
          <a:lstStyle/>
          <a:p>
            <a:pPr algn="just"/>
            <a:r>
              <a:rPr lang="es-ES" sz="2000" b="0" i="0" dirty="0">
                <a:solidFill>
                  <a:srgbClr val="333333"/>
                </a:solidFill>
                <a:effectLst/>
                <a:latin typeface="Arial" panose="020B0604020202020204" pitchFamily="34" charset="0"/>
                <a:cs typeface="Arial" panose="020B0604020202020204" pitchFamily="34" charset="0"/>
              </a:rPr>
              <a:t>A través de </a:t>
            </a:r>
            <a:r>
              <a:rPr lang="es-ES" sz="2000" dirty="0">
                <a:solidFill>
                  <a:srgbClr val="333333"/>
                </a:solidFill>
                <a:latin typeface="Arial" panose="020B0604020202020204" pitchFamily="34" charset="0"/>
                <a:cs typeface="Arial" panose="020B0604020202020204" pitchFamily="34" charset="0"/>
              </a:rPr>
              <a:t>l</a:t>
            </a:r>
            <a:r>
              <a:rPr lang="es-ES" sz="2000" b="0" i="0" dirty="0">
                <a:solidFill>
                  <a:srgbClr val="333333"/>
                </a:solidFill>
                <a:effectLst/>
                <a:latin typeface="Arial" panose="020B0604020202020204" pitchFamily="34" charset="0"/>
                <a:cs typeface="Arial" panose="020B0604020202020204" pitchFamily="34" charset="0"/>
              </a:rPr>
              <a:t>a modalidad atención domiciliar, se beneficio a 40 personas adultas mayores con discapacidad, cuyo objetivo se enfoca en el mantenimiento de la autonomía, el fortalecimiento de las actividades de la vida diaria, la integración familiar y social, y el fomento de la participación en conexión con redes de apoyo más amplias de los adultos mayores.</a:t>
            </a:r>
          </a:p>
          <a:p>
            <a:pPr algn="just"/>
            <a:endParaRPr lang="es-EC" dirty="0"/>
          </a:p>
        </p:txBody>
      </p:sp>
      <p:pic>
        <p:nvPicPr>
          <p:cNvPr id="2050" name="Picture 2" descr="Consultar Bono de Desarrollo Humano por Cédula 2021 MIES Ecuador">
            <a:extLst>
              <a:ext uri="{FF2B5EF4-FFF2-40B4-BE49-F238E27FC236}">
                <a16:creationId xmlns:a16="http://schemas.microsoft.com/office/drawing/2014/main" id="{176DA07A-803B-4C25-9D42-C43C058528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117"/>
          <a:stretch/>
        </p:blipFill>
        <p:spPr bwMode="auto">
          <a:xfrm>
            <a:off x="7544356" y="845510"/>
            <a:ext cx="1727236" cy="1170528"/>
          </a:xfrm>
          <a:prstGeom prst="rect">
            <a:avLst/>
          </a:prstGeom>
          <a:noFill/>
          <a:extLst>
            <a:ext uri="{909E8E84-426E-40DD-AFC4-6F175D3DCCD1}">
              <a14:hiddenFill xmlns:a14="http://schemas.microsoft.com/office/drawing/2010/main">
                <a:solidFill>
                  <a:srgbClr val="FFFFFF"/>
                </a:solidFill>
              </a14:hiddenFill>
            </a:ext>
          </a:extLst>
        </p:spPr>
      </p:pic>
      <p:pic>
        <p:nvPicPr>
          <p:cNvPr id="6" name="10 Imagen">
            <a:extLst>
              <a:ext uri="{FF2B5EF4-FFF2-40B4-BE49-F238E27FC236}">
                <a16:creationId xmlns:a16="http://schemas.microsoft.com/office/drawing/2014/main" id="{49851936-805C-4064-B70D-635E5CCA0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274" y="764598"/>
            <a:ext cx="1655689" cy="1251440"/>
          </a:xfrm>
          <a:prstGeom prst="rect">
            <a:avLst/>
          </a:prstGeom>
        </p:spPr>
      </p:pic>
      <p:pic>
        <p:nvPicPr>
          <p:cNvPr id="3" name="Imagen 2">
            <a:extLst>
              <a:ext uri="{FF2B5EF4-FFF2-40B4-BE49-F238E27FC236}">
                <a16:creationId xmlns:a16="http://schemas.microsoft.com/office/drawing/2014/main" id="{4562BFEC-5E86-4438-8246-F43634B85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623" y="4076796"/>
            <a:ext cx="1989546" cy="2652728"/>
          </a:xfrm>
          <a:prstGeom prst="rect">
            <a:avLst/>
          </a:prstGeom>
        </p:spPr>
      </p:pic>
      <p:pic>
        <p:nvPicPr>
          <p:cNvPr id="8" name="Imagen 7">
            <a:extLst>
              <a:ext uri="{FF2B5EF4-FFF2-40B4-BE49-F238E27FC236}">
                <a16:creationId xmlns:a16="http://schemas.microsoft.com/office/drawing/2014/main" id="{B24E9808-5040-4FAE-9959-EA591DBCEA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9055" y="4076795"/>
            <a:ext cx="1989547" cy="2652729"/>
          </a:xfrm>
          <a:prstGeom prst="rect">
            <a:avLst/>
          </a:prstGeom>
        </p:spPr>
      </p:pic>
      <p:pic>
        <p:nvPicPr>
          <p:cNvPr id="10" name="Imagen 9">
            <a:extLst>
              <a:ext uri="{FF2B5EF4-FFF2-40B4-BE49-F238E27FC236}">
                <a16:creationId xmlns:a16="http://schemas.microsoft.com/office/drawing/2014/main" id="{6C086608-8248-4A62-BE63-E9EBD026F0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8488" y="4111084"/>
            <a:ext cx="3503489" cy="2627617"/>
          </a:xfrm>
          <a:prstGeom prst="rect">
            <a:avLst/>
          </a:prstGeom>
        </p:spPr>
      </p:pic>
    </p:spTree>
    <p:extLst>
      <p:ext uri="{BB962C8B-B14F-4D97-AF65-F5344CB8AC3E}">
        <p14:creationId xmlns:p14="http://schemas.microsoft.com/office/powerpoint/2010/main" val="3512129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416507-F719-4D95-ACB3-F03775CC8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074" y="575353"/>
            <a:ext cx="2103472" cy="2532580"/>
          </a:xfrm>
          <a:prstGeom prst="rect">
            <a:avLst/>
          </a:prstGeom>
        </p:spPr>
      </p:pic>
      <p:pic>
        <p:nvPicPr>
          <p:cNvPr id="5" name="Imagen 4">
            <a:extLst>
              <a:ext uri="{FF2B5EF4-FFF2-40B4-BE49-F238E27FC236}">
                <a16:creationId xmlns:a16="http://schemas.microsoft.com/office/drawing/2014/main" id="{0F1E0ACC-F2F6-4F4E-97DC-C2527C8F3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738" y="3532584"/>
            <a:ext cx="4200907" cy="3042383"/>
          </a:xfrm>
          <a:prstGeom prst="rect">
            <a:avLst/>
          </a:prstGeom>
        </p:spPr>
      </p:pic>
      <p:pic>
        <p:nvPicPr>
          <p:cNvPr id="7" name="Imagen 6">
            <a:extLst>
              <a:ext uri="{FF2B5EF4-FFF2-40B4-BE49-F238E27FC236}">
                <a16:creationId xmlns:a16="http://schemas.microsoft.com/office/drawing/2014/main" id="{2CDC3E79-D29E-40AC-8CB6-7014E1641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683" y="3532584"/>
            <a:ext cx="4208980" cy="3002406"/>
          </a:xfrm>
          <a:prstGeom prst="rect">
            <a:avLst/>
          </a:prstGeom>
        </p:spPr>
      </p:pic>
      <p:pic>
        <p:nvPicPr>
          <p:cNvPr id="9" name="Imagen 8">
            <a:extLst>
              <a:ext uri="{FF2B5EF4-FFF2-40B4-BE49-F238E27FC236}">
                <a16:creationId xmlns:a16="http://schemas.microsoft.com/office/drawing/2014/main" id="{E059216C-CFD4-46B1-A34D-FEACFD1EF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7738" y="575353"/>
            <a:ext cx="1999406" cy="2532581"/>
          </a:xfrm>
          <a:prstGeom prst="rect">
            <a:avLst/>
          </a:prstGeom>
        </p:spPr>
      </p:pic>
      <p:pic>
        <p:nvPicPr>
          <p:cNvPr id="11" name="Imagen 10">
            <a:extLst>
              <a:ext uri="{FF2B5EF4-FFF2-40B4-BE49-F238E27FC236}">
                <a16:creationId xmlns:a16="http://schemas.microsoft.com/office/drawing/2014/main" id="{466321EA-FBC2-4A46-98A6-CC4EF46C79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1173" y="575353"/>
            <a:ext cx="2232004" cy="2532580"/>
          </a:xfrm>
          <a:prstGeom prst="rect">
            <a:avLst/>
          </a:prstGeom>
        </p:spPr>
      </p:pic>
      <p:pic>
        <p:nvPicPr>
          <p:cNvPr id="13" name="Imagen 12">
            <a:extLst>
              <a:ext uri="{FF2B5EF4-FFF2-40B4-BE49-F238E27FC236}">
                <a16:creationId xmlns:a16="http://schemas.microsoft.com/office/drawing/2014/main" id="{75D0BA13-C775-4D7A-A683-647306AC40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3928" y="575353"/>
            <a:ext cx="2797996" cy="2532580"/>
          </a:xfrm>
          <a:prstGeom prst="rect">
            <a:avLst/>
          </a:prstGeom>
        </p:spPr>
      </p:pic>
    </p:spTree>
    <p:extLst>
      <p:ext uri="{BB962C8B-B14F-4D97-AF65-F5344CB8AC3E}">
        <p14:creationId xmlns:p14="http://schemas.microsoft.com/office/powerpoint/2010/main" val="3646433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4F368F-57D2-4064-92D1-9A69B6D00FC2}"/>
              </a:ext>
            </a:extLst>
          </p:cNvPr>
          <p:cNvPicPr>
            <a:picLocks noChangeAspect="1"/>
          </p:cNvPicPr>
          <p:nvPr/>
        </p:nvPicPr>
        <p:blipFill rotWithShape="1">
          <a:blip r:embed="rId2">
            <a:extLst>
              <a:ext uri="{28A0092B-C50C-407E-A947-70E740481C1C}">
                <a14:useLocalDpi xmlns:a14="http://schemas.microsoft.com/office/drawing/2010/main" val="0"/>
              </a:ext>
            </a:extLst>
          </a:blip>
          <a:srcRect l="12482" r="21464"/>
          <a:stretch/>
        </p:blipFill>
        <p:spPr>
          <a:xfrm>
            <a:off x="495902" y="3354512"/>
            <a:ext cx="3762323" cy="3102795"/>
          </a:xfrm>
          <a:prstGeom prst="rect">
            <a:avLst/>
          </a:prstGeom>
        </p:spPr>
      </p:pic>
      <p:pic>
        <p:nvPicPr>
          <p:cNvPr id="9" name="Imagen 8">
            <a:extLst>
              <a:ext uri="{FF2B5EF4-FFF2-40B4-BE49-F238E27FC236}">
                <a16:creationId xmlns:a16="http://schemas.microsoft.com/office/drawing/2014/main" id="{40F6DF76-4D8B-4503-8868-CF11E9CE8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16" y="3354512"/>
            <a:ext cx="3990928" cy="3025742"/>
          </a:xfrm>
          <a:prstGeom prst="rect">
            <a:avLst/>
          </a:prstGeom>
        </p:spPr>
      </p:pic>
      <p:sp>
        <p:nvSpPr>
          <p:cNvPr id="10" name="Título 1">
            <a:extLst>
              <a:ext uri="{FF2B5EF4-FFF2-40B4-BE49-F238E27FC236}">
                <a16:creationId xmlns:a16="http://schemas.microsoft.com/office/drawing/2014/main" id="{CD91BAA0-D2EA-431B-AB00-A93FF6E123CE}"/>
              </a:ext>
            </a:extLst>
          </p:cNvPr>
          <p:cNvSpPr txBox="1">
            <a:spLocks/>
          </p:cNvSpPr>
          <p:nvPr/>
        </p:nvSpPr>
        <p:spPr>
          <a:xfrm>
            <a:off x="2862472" y="100967"/>
            <a:ext cx="6789275" cy="897228"/>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200" b="1" dirty="0">
                <a:solidFill>
                  <a:schemeClr val="accent2">
                    <a:lumMod val="50000"/>
                  </a:schemeClr>
                </a:solidFill>
              </a:rPr>
              <a:t>ENTREGA DE AYUDAS TÉCNICAS</a:t>
            </a:r>
          </a:p>
        </p:txBody>
      </p:sp>
      <p:sp>
        <p:nvSpPr>
          <p:cNvPr id="11" name="Marcador de contenido 2">
            <a:extLst>
              <a:ext uri="{FF2B5EF4-FFF2-40B4-BE49-F238E27FC236}">
                <a16:creationId xmlns:a16="http://schemas.microsoft.com/office/drawing/2014/main" id="{C11D2FF0-8BD7-4E16-A696-FDD5CA598300}"/>
              </a:ext>
            </a:extLst>
          </p:cNvPr>
          <p:cNvSpPr txBox="1">
            <a:spLocks/>
          </p:cNvSpPr>
          <p:nvPr/>
        </p:nvSpPr>
        <p:spPr>
          <a:xfrm>
            <a:off x="913774" y="2230728"/>
            <a:ext cx="11026589" cy="187869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gn="just"/>
            <a:r>
              <a:rPr lang="es-ES" sz="2000" dirty="0">
                <a:solidFill>
                  <a:srgbClr val="333333"/>
                </a:solidFill>
                <a:latin typeface="Arial" panose="020B0604020202020204" pitchFamily="34" charset="0"/>
                <a:cs typeface="Arial" panose="020B0604020202020204" pitchFamily="34" charset="0"/>
              </a:rPr>
              <a:t>Se realizo la entrega de  4 sillas de ruedas, 4 bastones  y 1 andadera a personas de grupos vulnerables, de diferentes recintos de nuestra Parroquia.</a:t>
            </a:r>
            <a:endParaRPr lang="es-EC" dirty="0"/>
          </a:p>
        </p:txBody>
      </p:sp>
      <p:pic>
        <p:nvPicPr>
          <p:cNvPr id="12" name="10 Imagen">
            <a:extLst>
              <a:ext uri="{FF2B5EF4-FFF2-40B4-BE49-F238E27FC236}">
                <a16:creationId xmlns:a16="http://schemas.microsoft.com/office/drawing/2014/main" id="{A5EDBDA7-5783-4342-8E22-FB3FF7B30E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310" y="672131"/>
            <a:ext cx="1655689" cy="1251440"/>
          </a:xfrm>
          <a:prstGeom prst="rect">
            <a:avLst/>
          </a:prstGeom>
        </p:spPr>
      </p:pic>
      <p:pic>
        <p:nvPicPr>
          <p:cNvPr id="13" name="Picture 2" descr="Gobierno de Manabí - Photos | Facebook">
            <a:extLst>
              <a:ext uri="{FF2B5EF4-FFF2-40B4-BE49-F238E27FC236}">
                <a16:creationId xmlns:a16="http://schemas.microsoft.com/office/drawing/2014/main" id="{58DF5714-961D-4E9E-9AAE-A1827A32A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344" y="703159"/>
            <a:ext cx="1259403" cy="125940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D4FABF0F-268C-4054-A593-1EC9632CB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022" y="3354511"/>
            <a:ext cx="3224076" cy="3025741"/>
          </a:xfrm>
          <a:prstGeom prst="rect">
            <a:avLst/>
          </a:prstGeom>
        </p:spPr>
      </p:pic>
    </p:spTree>
    <p:extLst>
      <p:ext uri="{BB962C8B-B14F-4D97-AF65-F5344CB8AC3E}">
        <p14:creationId xmlns:p14="http://schemas.microsoft.com/office/powerpoint/2010/main" val="2709681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BFC73C9-AC63-403E-8650-BB1C3DFA8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64" y="529117"/>
            <a:ext cx="3773294" cy="2756045"/>
          </a:xfrm>
          <a:prstGeom prst="rect">
            <a:avLst/>
          </a:prstGeom>
        </p:spPr>
      </p:pic>
      <p:pic>
        <p:nvPicPr>
          <p:cNvPr id="3" name="Imagen 2">
            <a:extLst>
              <a:ext uri="{FF2B5EF4-FFF2-40B4-BE49-F238E27FC236}">
                <a16:creationId xmlns:a16="http://schemas.microsoft.com/office/drawing/2014/main" id="{0F7EB1E2-C111-429E-B5F1-D914B7F10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910" y="3842534"/>
            <a:ext cx="4985697" cy="2686687"/>
          </a:xfrm>
          <a:prstGeom prst="rect">
            <a:avLst/>
          </a:prstGeom>
        </p:spPr>
      </p:pic>
      <p:pic>
        <p:nvPicPr>
          <p:cNvPr id="5" name="Imagen 4">
            <a:extLst>
              <a:ext uri="{FF2B5EF4-FFF2-40B4-BE49-F238E27FC236}">
                <a16:creationId xmlns:a16="http://schemas.microsoft.com/office/drawing/2014/main" id="{502E1087-E550-42B7-B036-753CDF546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72" y="3842534"/>
            <a:ext cx="4888456" cy="2672317"/>
          </a:xfrm>
          <a:prstGeom prst="rect">
            <a:avLst/>
          </a:prstGeom>
        </p:spPr>
      </p:pic>
      <p:pic>
        <p:nvPicPr>
          <p:cNvPr id="7" name="Imagen 6">
            <a:extLst>
              <a:ext uri="{FF2B5EF4-FFF2-40B4-BE49-F238E27FC236}">
                <a16:creationId xmlns:a16="http://schemas.microsoft.com/office/drawing/2014/main" id="{55676A09-13DE-4385-B340-8D25FC03E9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0172"/>
          <a:stretch/>
        </p:blipFill>
        <p:spPr>
          <a:xfrm>
            <a:off x="5392872" y="563795"/>
            <a:ext cx="2859636" cy="2686688"/>
          </a:xfrm>
          <a:prstGeom prst="rect">
            <a:avLst/>
          </a:prstGeom>
        </p:spPr>
      </p:pic>
      <p:pic>
        <p:nvPicPr>
          <p:cNvPr id="9" name="Imagen 8">
            <a:extLst>
              <a:ext uri="{FF2B5EF4-FFF2-40B4-BE49-F238E27FC236}">
                <a16:creationId xmlns:a16="http://schemas.microsoft.com/office/drawing/2014/main" id="{C6827BF9-FFFD-48BE-BF1B-23A03933F1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411" r="11769"/>
          <a:stretch/>
        </p:blipFill>
        <p:spPr>
          <a:xfrm flipH="1">
            <a:off x="8518664" y="563795"/>
            <a:ext cx="2859634" cy="2686688"/>
          </a:xfrm>
          <a:prstGeom prst="rect">
            <a:avLst/>
          </a:prstGeom>
        </p:spPr>
      </p:pic>
    </p:spTree>
    <p:extLst>
      <p:ext uri="{BB962C8B-B14F-4D97-AF65-F5344CB8AC3E}">
        <p14:creationId xmlns:p14="http://schemas.microsoft.com/office/powerpoint/2010/main" val="38063690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a:spLocks noGrp="1"/>
          </p:cNvSpPr>
          <p:nvPr>
            <p:ph type="title"/>
          </p:nvPr>
        </p:nvSpPr>
        <p:spPr>
          <a:xfrm>
            <a:off x="1214629" y="1028363"/>
            <a:ext cx="10364451" cy="850006"/>
          </a:xfrm>
        </p:spPr>
        <p:txBody>
          <a:bodyPr>
            <a:normAutofit fontScale="90000"/>
          </a:bodyPr>
          <a:lstStyle/>
          <a:p>
            <a:pPr algn="ctr"/>
            <a:r>
              <a:rPr lang="es-EC" b="1" dirty="0">
                <a:solidFill>
                  <a:schemeClr val="accent2">
                    <a:lumMod val="50000"/>
                  </a:schemeClr>
                </a:solidFill>
              </a:rPr>
              <a:t>ATRIBUCIONES, LEGISLACIÓN Y FISCALIZACIÓN</a:t>
            </a:r>
          </a:p>
        </p:txBody>
      </p:sp>
      <p:sp>
        <p:nvSpPr>
          <p:cNvPr id="5" name="Marcador de contenido 5"/>
          <p:cNvSpPr>
            <a:spLocks noGrp="1"/>
          </p:cNvSpPr>
          <p:nvPr>
            <p:ph idx="1"/>
          </p:nvPr>
        </p:nvSpPr>
        <p:spPr>
          <a:xfrm>
            <a:off x="1324726" y="1878369"/>
            <a:ext cx="10144259" cy="4790941"/>
          </a:xfrm>
          <a:prstGeom prst="rect">
            <a:avLst/>
          </a:prstGeom>
        </p:spPr>
        <p:txBody>
          <a:bodyPr>
            <a:normAutofit/>
          </a:bodyPr>
          <a:lstStyle/>
          <a:p>
            <a:pPr lvl="0" algn="just"/>
            <a:r>
              <a:rPr lang="es-EC" sz="2000" dirty="0">
                <a:latin typeface="Arial" panose="020B0604020202020204" pitchFamily="34" charset="0"/>
                <a:cs typeface="Arial" panose="020B0604020202020204" pitchFamily="34" charset="0"/>
              </a:rPr>
              <a:t>Realizo 17 sesiones ordinarias y 4 sesiones extraordinarias desde el 01 de enero al 31 de diciembre del 2020 la junta parroquial rural de cascol </a:t>
            </a:r>
          </a:p>
          <a:p>
            <a:pPr lvl="0" algn="just"/>
            <a:endParaRPr lang="es-EC" sz="2000" dirty="0">
              <a:latin typeface="Arial" panose="020B0604020202020204" pitchFamily="34" charset="0"/>
              <a:cs typeface="Arial" panose="020B0604020202020204" pitchFamily="34" charset="0"/>
            </a:endParaRPr>
          </a:p>
          <a:p>
            <a:pPr lvl="0" algn="just"/>
            <a:r>
              <a:rPr lang="es-EC" sz="2000" kern="10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El Ejecutivo del Gobierno de Cascol elaboro el Plan Operativo Anual 2021 a los 15 días del mes de enero del 2020.</a:t>
            </a:r>
          </a:p>
          <a:p>
            <a:pPr marL="0" lvl="0" indent="0" algn="just">
              <a:buNone/>
            </a:pPr>
            <a:endParaRPr lang="es-EC" sz="2000" kern="10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a:p>
            <a:pPr lvl="0" algn="just"/>
            <a:r>
              <a:rPr lang="es-EC" sz="2000" kern="1000"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rPr>
              <a:t>A los 31 días del mes de diciembre del 2020 en sesión extraordinaria No. 004 se presentó y aprobó  el Presupuesto para el ejercicio fiscal 2021.</a:t>
            </a:r>
            <a:endParaRPr lang="en-US" sz="2000" kern="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lvl="0"/>
            <a:endParaRPr lang="es-EC" dirty="0">
              <a:latin typeface="Arial" panose="020B0604020202020204" pitchFamily="34" charset="0"/>
              <a:cs typeface="Arial" panose="020B0604020202020204" pitchFamily="34" charset="0"/>
            </a:endParaRPr>
          </a:p>
          <a:p>
            <a:pPr marL="0" lvl="0" indent="0" algn="just">
              <a:buNone/>
            </a:pPr>
            <a:endParaRPr lang="es-EC" dirty="0">
              <a:latin typeface="Arial" panose="020B0604020202020204" pitchFamily="34" charset="0"/>
              <a:cs typeface="Arial" panose="020B0604020202020204" pitchFamily="34" charset="0"/>
            </a:endParaRPr>
          </a:p>
          <a:p>
            <a:pPr lvl="0" algn="just"/>
            <a:endParaRPr lang="es-EC" dirty="0">
              <a:latin typeface="Arial" panose="020B0604020202020204" pitchFamily="34" charset="0"/>
              <a:cs typeface="Arial" panose="020B0604020202020204" pitchFamily="34" charset="0"/>
            </a:endParaRPr>
          </a:p>
          <a:p>
            <a:pPr lvl="0" algn="just"/>
            <a:endParaRPr lang="es-EC" dirty="0">
              <a:latin typeface="Arial" panose="020B0604020202020204" pitchFamily="34" charset="0"/>
              <a:cs typeface="Arial" panose="020B0604020202020204" pitchFamily="34" charset="0"/>
            </a:endParaRPr>
          </a:p>
          <a:p>
            <a:pPr lvl="0" algn="just"/>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3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800D1F-EEA8-4E8F-811F-9B4D03B91E9E}"/>
              </a:ext>
            </a:extLst>
          </p:cNvPr>
          <p:cNvSpPr>
            <a:spLocks noGrp="1"/>
          </p:cNvSpPr>
          <p:nvPr>
            <p:ph type="title"/>
          </p:nvPr>
        </p:nvSpPr>
        <p:spPr>
          <a:xfrm>
            <a:off x="1648047" y="1020418"/>
            <a:ext cx="10122195" cy="2408582"/>
          </a:xfrm>
        </p:spPr>
        <p:txBody>
          <a:bodyPr>
            <a:noAutofit/>
          </a:bodyPr>
          <a:lstStyle/>
          <a:p>
            <a:pPr algn="ctr"/>
            <a:r>
              <a:rPr lang="es-ES" b="1" dirty="0">
                <a:ln w="0"/>
                <a:solidFill>
                  <a:schemeClr val="accent1">
                    <a:lumMod val="75000"/>
                  </a:schemeClr>
                </a:solidFill>
                <a:effectLst>
                  <a:outerShdw blurRad="38100" dist="25400" dir="5400000" algn="ctr" rotWithShape="0">
                    <a:srgbClr val="6E747A">
                      <a:alpha val="43000"/>
                    </a:srgbClr>
                  </a:outerShdw>
                </a:effectLst>
              </a:rPr>
              <a:t>PREGUNTAS REALIZADAS POR LA ASAMBLEA LOCAL AL GAD PARROQUIAL RURAL CASCOL</a:t>
            </a:r>
            <a:br>
              <a:rPr lang="es-ES" b="1" dirty="0">
                <a:ln w="0"/>
                <a:solidFill>
                  <a:schemeClr val="accent1">
                    <a:lumMod val="75000"/>
                  </a:schemeClr>
                </a:solidFill>
                <a:effectLst>
                  <a:outerShdw blurRad="38100" dist="25400" dir="5400000" algn="ctr" rotWithShape="0">
                    <a:srgbClr val="6E747A">
                      <a:alpha val="43000"/>
                    </a:srgbClr>
                  </a:outerShdw>
                </a:effectLst>
              </a:rPr>
            </a:br>
            <a:r>
              <a:rPr lang="es-ES" b="1" dirty="0">
                <a:ln w="0"/>
                <a:solidFill>
                  <a:schemeClr val="accent1">
                    <a:lumMod val="75000"/>
                  </a:schemeClr>
                </a:solidFill>
                <a:effectLst>
                  <a:outerShdw blurRad="38100" dist="25400" dir="5400000" algn="ctr" rotWithShape="0">
                    <a:srgbClr val="6E747A">
                      <a:alpha val="43000"/>
                    </a:srgbClr>
                  </a:outerShdw>
                </a:effectLst>
              </a:rPr>
              <a:t>RENDICIÓN DE CUENTAS 2020</a:t>
            </a:r>
            <a:endParaRPr lang="es-EC" b="1" dirty="0">
              <a:ln w="0"/>
              <a:solidFill>
                <a:schemeClr val="accent1">
                  <a:lumMod val="75000"/>
                </a:schemeClr>
              </a:solidFill>
              <a:effectLst>
                <a:outerShdw blurRad="38100" dist="25400" dir="5400000" algn="ctr" rotWithShape="0">
                  <a:srgbClr val="6E747A">
                    <a:alpha val="43000"/>
                  </a:srgbClr>
                </a:outerShdw>
              </a:effectLst>
            </a:endParaRPr>
          </a:p>
        </p:txBody>
      </p:sp>
      <p:pic>
        <p:nvPicPr>
          <p:cNvPr id="5" name="Imagen 4">
            <a:extLst>
              <a:ext uri="{FF2B5EF4-FFF2-40B4-BE49-F238E27FC236}">
                <a16:creationId xmlns:a16="http://schemas.microsoft.com/office/drawing/2014/main" id="{7D954BD3-1A15-4C01-86BE-82A46EE24E30}"/>
              </a:ext>
            </a:extLst>
          </p:cNvPr>
          <p:cNvPicPr>
            <a:picLocks noChangeAspect="1"/>
          </p:cNvPicPr>
          <p:nvPr/>
        </p:nvPicPr>
        <p:blipFill rotWithShape="1">
          <a:blip r:embed="rId2">
            <a:extLst>
              <a:ext uri="{28A0092B-C50C-407E-A947-70E740481C1C}">
                <a14:useLocalDpi xmlns:a14="http://schemas.microsoft.com/office/drawing/2010/main" val="0"/>
              </a:ext>
            </a:extLst>
          </a:blip>
          <a:srcRect t="49227"/>
          <a:stretch/>
        </p:blipFill>
        <p:spPr>
          <a:xfrm>
            <a:off x="1510242" y="3200212"/>
            <a:ext cx="9753600" cy="3264383"/>
          </a:xfrm>
          <a:prstGeom prst="rect">
            <a:avLst/>
          </a:prstGeom>
        </p:spPr>
      </p:pic>
    </p:spTree>
    <p:extLst>
      <p:ext uri="{BB962C8B-B14F-4D97-AF65-F5344CB8AC3E}">
        <p14:creationId xmlns:p14="http://schemas.microsoft.com/office/powerpoint/2010/main" val="588075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E8F9A77-7E79-4164-97DF-70B616CA8D7E}"/>
              </a:ext>
            </a:extLst>
          </p:cNvPr>
          <p:cNvSpPr/>
          <p:nvPr/>
        </p:nvSpPr>
        <p:spPr>
          <a:xfrm>
            <a:off x="1636181" y="817419"/>
            <a:ext cx="9921410" cy="5223161"/>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1.- ¿CÓMO SE GESTIONARÁ EL TEMA DE LOS POZOS Y BADEN DEL SECTOR LAS CAÑAS DE ADENTRO? </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Respuesta: </a:t>
            </a:r>
            <a:r>
              <a:rPr lang="es-419" sz="2200" dirty="0">
                <a:latin typeface="Arial" panose="020B0604020202020204" pitchFamily="34" charset="0"/>
                <a:ea typeface="Calibri" panose="020F0502020204030204" pitchFamily="34" charset="0"/>
                <a:cs typeface="Arial" panose="020B0604020202020204" pitchFamily="34" charset="0"/>
              </a:rPr>
              <a:t>Tengo que manifestar que el Gobierno Parroquial no es el ente competente para el agua de consuno humano, el órgano competente es el Municipio de Paján, nosotros tenemos convenios con el Gobierno Provincial pero es para pozos profundos para riegos, de los cuales se están construyendo 12 pozos en varios sectores de nuestra Parroquia Cascol, en el sector de las Cañas si tenemos un pozo profundo ubicado donde el Sr. Willians Merchán, con respecto a los badenes hemos dialogado con el Sr. Prefecto para realizar un convenio 80/20 donde el 80% es del  Gobierno Provincial y el 20% del Gobierno Parroquial de Cascol que este año dejamos presupuestado para la construcción de aproximadamente 14 badenes en alguno sectores de la Parroquia Cascol. </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2489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1C6FD26-144A-4515-BA99-D09D705BC6BF}"/>
              </a:ext>
            </a:extLst>
          </p:cNvPr>
          <p:cNvSpPr/>
          <p:nvPr/>
        </p:nvSpPr>
        <p:spPr>
          <a:xfrm>
            <a:off x="1894289" y="750085"/>
            <a:ext cx="9854688" cy="5612498"/>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2.- ¿POR QUÉ NO SE GESTIONAN CAPACITACIONES PARA LOS AGRICULTORES DE LA PARROQUIA CASCOL?  ¿Y SERIA IMPORTANTE QUE SE DÉ MÁS INFORMACIÓN EN CUALQUIER ÁMBITO QUE EL GAD REALIZA?</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En el tema de las capacitaciones para los agricultores anteriormente las daba el MAG que en los dos primeros años no hemos tenido su presencia, desde hace poco el Ing. Félix Vega Moran ha venido dialogando con nosotros para incentivar el cultivo de cacao en varios recintos de nuestra Parroquia ya se encuentran en proceso para cultivar la pepa de oro, del cual el Gobierno Parroquial ha hecho un aporte dentro de su posibilidad, y en cuanto a las capacitaciones de cualquier índole se están dando en convenio 80/20 en el área de costura que ya tuvimos hace varios meses en el tema de post pandemia con el aprendizaje en la elaboración de trajes bioseguridad y mascarillas.</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0631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188E1B1-62B7-4120-B281-00C871433CE2}"/>
              </a:ext>
            </a:extLst>
          </p:cNvPr>
          <p:cNvSpPr/>
          <p:nvPr/>
        </p:nvSpPr>
        <p:spPr>
          <a:xfrm>
            <a:off x="1889052" y="995513"/>
            <a:ext cx="9621078" cy="4444486"/>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3.- ¿EN CUANTO A LAS ÁREAS DE RECREACIÓN COMO PARQUES LINEALES Y CANCHAS DEPORTIVAS VEMOS QUE ES MÍNIMO LO QUE SE HA REALIZADO?</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En el tema de parques lineales en nuestra administración lo que hemos hecho son mantenimientos y por el lado de las canchas deportivas no se han realizado aun porque en la Comunidades no tiene legalizado sus terrenos donde quieren realizarla, son varias las comunidades que necesitan qué les hagamos una cancha deportivas, pero solo conozco una comunidad que cumple con lo requerido que es la comunidad de San José de Guanábano por lo tanto dejaremos presupuestado en el 2022 una cancha en este sector de dicha comunidad.</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8190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D3E1008-239F-4E71-A4C3-56DB8E5F1026}"/>
              </a:ext>
            </a:extLst>
          </p:cNvPr>
          <p:cNvSpPr/>
          <p:nvPr/>
        </p:nvSpPr>
        <p:spPr>
          <a:xfrm>
            <a:off x="1648047" y="308344"/>
            <a:ext cx="10302948" cy="6493765"/>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4.- ¿EN REFERENCIA AL TEMA DE LAS CÁMARAS VIGILANCIA DEL ECU 911 ¿DONDE SE ENCUENTRAN UBICADAS, Y COMO SOLICITAR MÁS CÁMARAS PARA UBICARLAS EN PUNTOS ESTRATÉGICOS?</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Mi apreciado Reyes te tengo que manifestar que la única cámara del Ecu 911 se encuentran ubicada en la Av. 13 de diciembre, margen derecho en la vía Cascol – Guayaquil, pues las otras cámaras que tenemos en la Parroquia están ubicadas en la cancha techada, Unidad Educativa Manuel Inocencio Parrales Y Guale junto a la cancha de voleibol, subcentro de salud y bloque 2 de la Unidad Educativa Manuel Inocencio Parrales Y Guale y 4 cámaras en el edificio del Gobierno de Cascol, todas estas son monitorias desde la misma entidad.</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Tenemos en proyecto ubicar 4 cámaras más, una donde se encuentran ubicadas las letras corpóreas, lo cuanto han sufrido deterioro causado por las personas que consumen sustancias psicotrópicas y las otras de manera estratégicas para poder salvaguardar la integridad de nuestros habitantes mediante este tipo de seguridad.</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18481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765005" y="624110"/>
            <a:ext cx="9739607" cy="1280890"/>
          </a:xfrm>
        </p:spPr>
        <p:txBody>
          <a:bodyPr>
            <a:normAutofit/>
          </a:bodyPr>
          <a:lstStyle/>
          <a:p>
            <a:pPr algn="ctr"/>
            <a:r>
              <a:rPr lang="es-EC" b="1" dirty="0">
                <a:solidFill>
                  <a:schemeClr val="accent2">
                    <a:lumMod val="50000"/>
                  </a:schemeClr>
                </a:solidFill>
              </a:rPr>
              <a:t>PLANIFICACIÓN PARA EL MEJORAMIENTO DE LA RED VIAL RURAL - BADENES</a:t>
            </a:r>
          </a:p>
        </p:txBody>
      </p:sp>
      <p:graphicFrame>
        <p:nvGraphicFramePr>
          <p:cNvPr id="8" name="Marcador de contenido 4">
            <a:extLst>
              <a:ext uri="{FF2B5EF4-FFF2-40B4-BE49-F238E27FC236}">
                <a16:creationId xmlns:a16="http://schemas.microsoft.com/office/drawing/2014/main" id="{027CB5D6-D68B-45FE-8502-A3D965C6FEF4}"/>
              </a:ext>
            </a:extLst>
          </p:cNvPr>
          <p:cNvGraphicFramePr>
            <a:graphicFrameLocks/>
          </p:cNvGraphicFramePr>
          <p:nvPr>
            <p:extLst>
              <p:ext uri="{D42A27DB-BD31-4B8C-83A1-F6EECF244321}">
                <p14:modId xmlns:p14="http://schemas.microsoft.com/office/powerpoint/2010/main" val="2385806818"/>
              </p:ext>
            </p:extLst>
          </p:nvPr>
        </p:nvGraphicFramePr>
        <p:xfrm>
          <a:off x="2705100" y="2030821"/>
          <a:ext cx="7916826" cy="4802101"/>
        </p:xfrm>
        <a:graphic>
          <a:graphicData uri="http://schemas.openxmlformats.org/drawingml/2006/table">
            <a:tbl>
              <a:tblPr/>
              <a:tblGrid>
                <a:gridCol w="4077017">
                  <a:extLst>
                    <a:ext uri="{9D8B030D-6E8A-4147-A177-3AD203B41FA5}">
                      <a16:colId xmlns:a16="http://schemas.microsoft.com/office/drawing/2014/main" val="3524719088"/>
                    </a:ext>
                  </a:extLst>
                </a:gridCol>
                <a:gridCol w="3839809">
                  <a:extLst>
                    <a:ext uri="{9D8B030D-6E8A-4147-A177-3AD203B41FA5}">
                      <a16:colId xmlns:a16="http://schemas.microsoft.com/office/drawing/2014/main" val="3320742552"/>
                    </a:ext>
                  </a:extLst>
                </a:gridCol>
              </a:tblGrid>
              <a:tr h="1087926">
                <a:tc>
                  <a:txBody>
                    <a:bodyPr/>
                    <a:lstStyle/>
                    <a:p>
                      <a:pPr algn="r" fontAlgn="b"/>
                      <a:endParaRPr lang="es-EC" sz="2400" b="1" i="0" u="none" strike="noStrike" dirty="0">
                        <a:solidFill>
                          <a:schemeClr val="bg1"/>
                        </a:solidFill>
                        <a:effectLst/>
                        <a:latin typeface="Arial" panose="020B0604020202020204" pitchFamily="34" charset="0"/>
                        <a:cs typeface="Arial" panose="020B0604020202020204" pitchFamily="34" charset="0"/>
                      </a:endParaRPr>
                    </a:p>
                    <a:p>
                      <a:pPr algn="r" fontAlgn="b"/>
                      <a:r>
                        <a:rPr lang="es-EC" sz="2400" b="1" i="0" u="none" strike="noStrike" dirty="0">
                          <a:solidFill>
                            <a:schemeClr val="bg1"/>
                          </a:solidFill>
                          <a:effectLst/>
                          <a:latin typeface="Arial" panose="020B0604020202020204" pitchFamily="34" charset="0"/>
                          <a:cs typeface="Arial" panose="020B0604020202020204" pitchFamily="34" charset="0"/>
                        </a:rPr>
                        <a:t>COMUNIDADES QUE</a:t>
                      </a:r>
                    </a:p>
                    <a:p>
                      <a:pPr algn="r" fontAlgn="b"/>
                      <a:endParaRPr lang="es-EC" sz="2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tc>
                  <a:txBody>
                    <a:bodyPr/>
                    <a:lstStyle/>
                    <a:p>
                      <a:pPr algn="l" fontAlgn="b"/>
                      <a:r>
                        <a:rPr lang="es-EC" sz="2400" b="1" i="0" u="none" strike="noStrike" dirty="0">
                          <a:solidFill>
                            <a:schemeClr val="bg1"/>
                          </a:solidFill>
                          <a:effectLst/>
                          <a:latin typeface="Arial" panose="020B0604020202020204" pitchFamily="34" charset="0"/>
                          <a:cs typeface="Arial" panose="020B0604020202020204" pitchFamily="34" charset="0"/>
                        </a:rPr>
                        <a:t> SE BENEFICIARAN</a:t>
                      </a:r>
                    </a:p>
                    <a:p>
                      <a:pPr algn="l" fontAlgn="b"/>
                      <a:endParaRPr lang="es-EC" sz="24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4083698117"/>
                  </a:ext>
                </a:extLst>
              </a:tr>
              <a:tr h="475590">
                <a:tc>
                  <a:txBody>
                    <a:bodyPr/>
                    <a:lstStyle/>
                    <a:p>
                      <a:pPr marL="0" marR="0" lvl="0" indent="0" algn="just" defTabSz="457200" rtl="0" eaLnBrk="1" fontAlgn="auto" latinLnBrk="0" hangingPunct="1">
                        <a:lnSpc>
                          <a:spcPct val="107000"/>
                        </a:lnSpc>
                        <a:spcBef>
                          <a:spcPts val="0"/>
                        </a:spcBef>
                        <a:spcAft>
                          <a:spcPts val="0"/>
                        </a:spcAft>
                        <a:buClrTx/>
                        <a:buSzTx/>
                        <a:buFontTx/>
                        <a:buNone/>
                        <a:tabLst/>
                        <a:defRPr/>
                      </a:pPr>
                      <a:r>
                        <a:rPr lang="es-EC" sz="1800" dirty="0">
                          <a:effectLst/>
                          <a:latin typeface="Arial" panose="020B0604020202020204" pitchFamily="34" charset="0"/>
                          <a:ea typeface="Calibri" panose="020F0502020204030204" pitchFamily="34" charset="0"/>
                          <a:cs typeface="Arial" panose="020B0604020202020204" pitchFamily="34" charset="0"/>
                        </a:rPr>
                        <a:t>Simón Bolívar- Bijagual 1</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Simón Bolívar- Bijagual 2</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94798997"/>
                  </a:ext>
                </a:extLst>
              </a:tr>
              <a:tr h="511503">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 José De Guanábano 1</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 José De Guanábano 2</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7924365"/>
                  </a:ext>
                </a:extLst>
              </a:tr>
              <a:tr h="411888">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 Juan 1</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 Juan 2 La Martinica </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36783682"/>
                  </a:ext>
                </a:extLst>
              </a:tr>
              <a:tr h="511153">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Santa Lucia 1  (San Bartolo)</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Santa Lucia 2</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7737236"/>
                  </a:ext>
                </a:extLst>
              </a:tr>
              <a:tr h="511153">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Gramalotal 1</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Gramalotal 2</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00734563"/>
                  </a:ext>
                </a:extLst>
              </a:tr>
              <a:tr h="511153">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 Banchal</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La Planchada</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85408633"/>
                  </a:ext>
                </a:extLst>
              </a:tr>
              <a:tr h="488536">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La Gran Colombia </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0"/>
                        </a:spcAft>
                      </a:pPr>
                      <a:r>
                        <a:rPr lang="es-EC" sz="1800" dirty="0">
                          <a:effectLst/>
                          <a:latin typeface="Arial" panose="020B0604020202020204" pitchFamily="34" charset="0"/>
                          <a:ea typeface="Calibri" panose="020F0502020204030204" pitchFamily="34" charset="0"/>
                          <a:cs typeface="Arial" panose="020B0604020202020204" pitchFamily="34" charset="0"/>
                        </a:rPr>
                        <a:t>San Pablo</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62314618"/>
                  </a:ext>
                </a:extLst>
              </a:tr>
              <a:tr h="0">
                <a:tc>
                  <a:txBody>
                    <a:bodyPr/>
                    <a:lstStyle/>
                    <a:p>
                      <a:pPr algn="l" fontAlgn="b"/>
                      <a:endParaRPr lang="es-EC"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s-EC" dirty="0">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878511"/>
                  </a:ext>
                </a:extLst>
              </a:tr>
            </a:tbl>
          </a:graphicData>
        </a:graphic>
      </p:graphicFrame>
    </p:spTree>
    <p:extLst>
      <p:ext uri="{BB962C8B-B14F-4D97-AF65-F5344CB8AC3E}">
        <p14:creationId xmlns:p14="http://schemas.microsoft.com/office/powerpoint/2010/main" val="1661392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0A799ED-07D0-4D37-90F9-34F02EE96A7E}"/>
              </a:ext>
            </a:extLst>
          </p:cNvPr>
          <p:cNvSpPr/>
          <p:nvPr/>
        </p:nvSpPr>
        <p:spPr>
          <a:xfrm>
            <a:off x="1669311" y="244548"/>
            <a:ext cx="10366745" cy="6391173"/>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5.- ¿EN CUANTO A LOS INSUMOS AGRÍCOLAS QUEREMOS CONOCER SI PODRÍAMOS SER BENEFICIARIOS Y QUE SE LLEGUE A MÁS SECTORES DE LA PARROQUIA?</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Mi Estimado José en cuento a este tema agrícola le tengo que comentar en el año 2019 el Prefecto de Manabí nos entrego 172 sacos de semillas, que en 1era instancia se hablaba que iban a ser canceladas mediante un crédito pero en el desarrollo del tramite fueron entregadas de manera gratuita y en el año 2020 fueron beneficiados una gran cantidad de hermanos Cascolense bajo un crédito con el sistema financiero, hemos enviado un oficio en años anteriores al Sr. Prefecto para un convenio 80/20 sobre este tema agrícola seguiremos gestionando para conseguir esa ayuda que tanto anhelamos, hay un inconveniente que siempre la he visto como una limitante el echo que solo son favorecidos a integrantes asociaciones legalmente constituidas, lo cual deja sin ayuda a las personas que no pertenecen a estos gremios a pesar que el año pasado ya realizamos y favorecimos a ciertos sectores excluidos a los cuales el Gobierno de Cascol apadrino.</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8543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16C53D0-7E41-404F-B085-E0BD6703108D}"/>
              </a:ext>
            </a:extLst>
          </p:cNvPr>
          <p:cNvSpPr/>
          <p:nvPr/>
        </p:nvSpPr>
        <p:spPr>
          <a:xfrm>
            <a:off x="1989213" y="1385993"/>
            <a:ext cx="9488556" cy="3768404"/>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6.- ¿SR, PRESIDENTE QUEREMOS CONOCER CUANDO SE DARÁ LA 2DA FASE EN EL TEMA DE LOS POZOS PROFUNDOS PARA RIEGO?</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Tengo que manifestarles que debido al recorte presupuestario para todos los entes de Gobierno se ha venido posponiendo la segunda fase de la dirección de riego y drenaje se nos a indicado que estamos próximo a realizar la segunda etapa, que sería el abastecimiento hasta los domicilios y el uso para cultivos.</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Esperemos la respuesta favorable de parte del Econ. Leonardo Orlando Prefecto de nuestra Provincia.  </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24997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05C501F-409B-4826-959C-5EC149BF19E8}"/>
              </a:ext>
            </a:extLst>
          </p:cNvPr>
          <p:cNvSpPr/>
          <p:nvPr/>
        </p:nvSpPr>
        <p:spPr>
          <a:xfrm>
            <a:off x="1769164" y="1206757"/>
            <a:ext cx="9958547" cy="4444486"/>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7.- ¿CÓMO VA LA GESTIÓN DEL MEJORAMIENTO DE LA VÍA CASCOL – LAS MARAVILLAS – EL RECUERDO?</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Conocemos que esta vía es de gran importancia para los Cascolense ya que el 80% de la producción sale por esta vía desde el inicio de mi administración he venido gestionando para su construcción y ampliación  lo que se nos ha manifestado desde Prefectura se encuentra en financiamiento a través  en el BDE para sus estudio, es muy preocupante que han pasado 2 años de la administración del Econ, Leonardo Orlando y aun no se hace efectiva, recordamos que ha ofrecido en varias oportunidad la construcción de esta vía la cual anhelamos que en estos 2 años que faltan veamos realizar este viejo anhelo de todos los Cascolense. </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6624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B0645DA-14C1-4CDA-846B-740F5683B06E}"/>
              </a:ext>
            </a:extLst>
          </p:cNvPr>
          <p:cNvSpPr/>
          <p:nvPr/>
        </p:nvSpPr>
        <p:spPr>
          <a:xfrm>
            <a:off x="1731874" y="1236896"/>
            <a:ext cx="10058401" cy="4833824"/>
          </a:xfrm>
          <a:prstGeom prst="rect">
            <a:avLst/>
          </a:prstGeom>
        </p:spPr>
        <p:txBody>
          <a:bodyPr wrap="square">
            <a:spAutoFit/>
          </a:bodyPr>
          <a:lstStyle/>
          <a:p>
            <a:pPr algn="just">
              <a:lnSpc>
                <a:spcPct val="115000"/>
              </a:lnSpc>
              <a:spcAft>
                <a:spcPts val="800"/>
              </a:spcAft>
            </a:pPr>
            <a:r>
              <a:rPr lang="es-419" sz="2200" b="1" dirty="0">
                <a:latin typeface="Arial" panose="020B0604020202020204" pitchFamily="34" charset="0"/>
                <a:ea typeface="Calibri" panose="020F0502020204030204" pitchFamily="34" charset="0"/>
                <a:cs typeface="Arial" panose="020B0604020202020204" pitchFamily="34" charset="0"/>
              </a:rPr>
              <a:t>8.- ¿CÓMO VA LA GESTIÓN DEL MEJORAMIENTO DEL ALUMBRADO PUBLICO DE CASCOL Y SUS RECINTOS ALEDAÑOS?</a:t>
            </a:r>
            <a:endParaRPr lang="es-EC" sz="22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es-419" sz="2200" dirty="0">
                <a:latin typeface="Arial" panose="020B0604020202020204" pitchFamily="34" charset="0"/>
                <a:ea typeface="Calibri" panose="020F0502020204030204" pitchFamily="34" charset="0"/>
                <a:cs typeface="Arial" panose="020B0604020202020204" pitchFamily="34" charset="0"/>
              </a:rPr>
              <a:t>Respuesta: Quisiera que ustedes conozcan que nosotros como gobierno parroquial no somos competente en el tema eléctrico lo que si podemos como siempre e manifestado es guiar y ayudar en la gestión de la misma el año pasado hicimos una excelente labor con el ex administrador de CNEL bajo la articulación del Teniente Político Sr. Estefano Andrade se conseguimos que coloquen poste y lámparas nuevas en la vía Cascol las Maravillas y la colocación de medidores en varios sectores rurales de nuestra Parroquia, mantenimiento de luminaria, entre otros tengan la seguridad que si tiene que realizar algún tramite en el tema eléctrico nosotros estaremos gustoso en poder ayudar.</a:t>
            </a:r>
            <a:endParaRPr lang="es-EC" sz="2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67667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87D67-C175-4D6A-A3D6-B9116D34E6D3}"/>
              </a:ext>
            </a:extLst>
          </p:cNvPr>
          <p:cNvSpPr>
            <a:spLocks noGrp="1"/>
          </p:cNvSpPr>
          <p:nvPr>
            <p:ph type="title"/>
          </p:nvPr>
        </p:nvSpPr>
        <p:spPr/>
        <p:txBody>
          <a:bodyPr/>
          <a:lstStyle/>
          <a:p>
            <a:endParaRPr lang="es-EC"/>
          </a:p>
        </p:txBody>
      </p:sp>
      <p:pic>
        <p:nvPicPr>
          <p:cNvPr id="5" name="Marcador de contenido 4">
            <a:extLst>
              <a:ext uri="{FF2B5EF4-FFF2-40B4-BE49-F238E27FC236}">
                <a16:creationId xmlns:a16="http://schemas.microsoft.com/office/drawing/2014/main" id="{1D9C9A42-AE55-4717-832E-83C1E04005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23" y="-529604"/>
            <a:ext cx="12342645" cy="9631673"/>
          </a:xfrm>
        </p:spPr>
      </p:pic>
      <p:sp>
        <p:nvSpPr>
          <p:cNvPr id="6" name="Título 4">
            <a:extLst>
              <a:ext uri="{FF2B5EF4-FFF2-40B4-BE49-F238E27FC236}">
                <a16:creationId xmlns:a16="http://schemas.microsoft.com/office/drawing/2014/main" id="{ABC44BBD-BE4E-4381-AD86-D618D8E51749}"/>
              </a:ext>
            </a:extLst>
          </p:cNvPr>
          <p:cNvSpPr txBox="1">
            <a:spLocks/>
          </p:cNvSpPr>
          <p:nvPr/>
        </p:nvSpPr>
        <p:spPr>
          <a:xfrm>
            <a:off x="1678395" y="-529604"/>
            <a:ext cx="10364451" cy="87543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6600" b="1" dirty="0">
                <a:solidFill>
                  <a:schemeClr val="accent1">
                    <a:lumMod val="75000"/>
                  </a:schemeClr>
                </a:solidFill>
              </a:rPr>
              <a:t>MUCHAS GRACIAS</a:t>
            </a:r>
          </a:p>
        </p:txBody>
      </p:sp>
    </p:spTree>
    <p:extLst>
      <p:ext uri="{BB962C8B-B14F-4D97-AF65-F5344CB8AC3E}">
        <p14:creationId xmlns:p14="http://schemas.microsoft.com/office/powerpoint/2010/main" val="267364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6"/>
          <p:cNvSpPr>
            <a:spLocks noGrp="1"/>
          </p:cNvSpPr>
          <p:nvPr>
            <p:ph type="title"/>
          </p:nvPr>
        </p:nvSpPr>
        <p:spPr>
          <a:xfrm>
            <a:off x="1763585" y="432724"/>
            <a:ext cx="8911687" cy="1280890"/>
          </a:xfrm>
        </p:spPr>
        <p:txBody>
          <a:bodyPr>
            <a:normAutofit fontScale="90000"/>
          </a:bodyPr>
          <a:lstStyle/>
          <a:p>
            <a:pPr algn="ctr"/>
            <a:r>
              <a:rPr lang="es-EC" b="1" dirty="0">
                <a:solidFill>
                  <a:schemeClr val="accent2">
                    <a:lumMod val="50000"/>
                  </a:schemeClr>
                </a:solidFill>
              </a:rPr>
              <a:t>PLANIFICACIÓN PARA EL MEJORAMIENTO DE LA RED VIAL RURAL - PUENTE</a:t>
            </a:r>
          </a:p>
        </p:txBody>
      </p:sp>
      <p:graphicFrame>
        <p:nvGraphicFramePr>
          <p:cNvPr id="7" name="Tabla 6"/>
          <p:cNvGraphicFramePr>
            <a:graphicFrameLocks noGrp="1"/>
          </p:cNvGraphicFramePr>
          <p:nvPr>
            <p:extLst>
              <p:ext uri="{D42A27DB-BD31-4B8C-83A1-F6EECF244321}">
                <p14:modId xmlns:p14="http://schemas.microsoft.com/office/powerpoint/2010/main" val="1327162528"/>
              </p:ext>
            </p:extLst>
          </p:nvPr>
        </p:nvGraphicFramePr>
        <p:xfrm>
          <a:off x="2555478" y="2019300"/>
          <a:ext cx="7327900" cy="1409700"/>
        </p:xfrm>
        <a:graphic>
          <a:graphicData uri="http://schemas.openxmlformats.org/drawingml/2006/table">
            <a:tbl>
              <a:tblPr/>
              <a:tblGrid>
                <a:gridCol w="7327900">
                  <a:extLst>
                    <a:ext uri="{9D8B030D-6E8A-4147-A177-3AD203B41FA5}">
                      <a16:colId xmlns:a16="http://schemas.microsoft.com/office/drawing/2014/main" val="20000"/>
                    </a:ext>
                  </a:extLst>
                </a:gridCol>
              </a:tblGrid>
              <a:tr h="666750">
                <a:tc>
                  <a:txBody>
                    <a:bodyPr/>
                    <a:lstStyle/>
                    <a:p>
                      <a:pPr algn="ctr" rtl="0" fontAlgn="ctr"/>
                      <a:r>
                        <a:rPr lang="es-EC" sz="2400" b="1" i="0" u="none" strike="noStrike" dirty="0">
                          <a:solidFill>
                            <a:srgbClr val="FFFFFF"/>
                          </a:solidFill>
                          <a:effectLst/>
                          <a:latin typeface="Calibri" panose="020F0502020204030204" pitchFamily="34" charset="0"/>
                        </a:rPr>
                        <a:t>COMUNIDAD QUE SE BENEFICIARA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8E0C"/>
                    </a:solidFill>
                  </a:tcPr>
                </a:tc>
                <a:extLst>
                  <a:ext uri="{0D108BD9-81ED-4DB2-BD59-A6C34878D82A}">
                    <a16:rowId xmlns:a16="http://schemas.microsoft.com/office/drawing/2014/main" val="10000"/>
                  </a:ext>
                </a:extLst>
              </a:tr>
              <a:tr h="742950">
                <a:tc>
                  <a:txBody>
                    <a:bodyPr/>
                    <a:lstStyle/>
                    <a:p>
                      <a:pPr algn="ctr" rtl="0" fontAlgn="ctr"/>
                      <a:r>
                        <a:rPr lang="es-EC" sz="1600" b="0" i="0" u="none" strike="noStrike" dirty="0">
                          <a:solidFill>
                            <a:srgbClr val="000000"/>
                          </a:solidFill>
                          <a:effectLst/>
                          <a:latin typeface="Arial" panose="020B0604020202020204" pitchFamily="34" charset="0"/>
                          <a:cs typeface="Arial" panose="020B0604020202020204" pitchFamily="34" charset="0"/>
                        </a:rPr>
                        <a:t>CASCOL - LA PLANCHADA SOBRE EL RIO CASCOL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9794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F3C21-75D8-439F-A9B7-D7BDDE5A5D83}"/>
              </a:ext>
            </a:extLst>
          </p:cNvPr>
          <p:cNvSpPr>
            <a:spLocks noGrp="1"/>
          </p:cNvSpPr>
          <p:nvPr>
            <p:ph type="title"/>
          </p:nvPr>
        </p:nvSpPr>
        <p:spPr>
          <a:xfrm>
            <a:off x="1582220" y="624110"/>
            <a:ext cx="10777591" cy="1280890"/>
          </a:xfrm>
        </p:spPr>
        <p:txBody>
          <a:bodyPr/>
          <a:lstStyle/>
          <a:p>
            <a:r>
              <a:rPr lang="es-ES" b="1" dirty="0">
                <a:solidFill>
                  <a:schemeClr val="accent1">
                    <a:lumMod val="50000"/>
                  </a:schemeClr>
                </a:solidFill>
              </a:rPr>
              <a:t>CONVENIO CON EL BANCO DE DESARROLLO</a:t>
            </a:r>
            <a:endParaRPr lang="en-US" b="1" dirty="0">
              <a:solidFill>
                <a:schemeClr val="accent1">
                  <a:lumMod val="50000"/>
                </a:schemeClr>
              </a:solidFill>
            </a:endParaRPr>
          </a:p>
        </p:txBody>
      </p:sp>
      <p:graphicFrame>
        <p:nvGraphicFramePr>
          <p:cNvPr id="4" name="Marcador de contenido 3">
            <a:extLst>
              <a:ext uri="{FF2B5EF4-FFF2-40B4-BE49-F238E27FC236}">
                <a16:creationId xmlns:a16="http://schemas.microsoft.com/office/drawing/2014/main" id="{3D54C6FD-ADBB-4BA4-84B2-63F56C693816}"/>
              </a:ext>
            </a:extLst>
          </p:cNvPr>
          <p:cNvGraphicFramePr>
            <a:graphicFrameLocks noGrp="1"/>
          </p:cNvGraphicFramePr>
          <p:nvPr>
            <p:ph idx="1"/>
            <p:extLst>
              <p:ext uri="{D42A27DB-BD31-4B8C-83A1-F6EECF244321}">
                <p14:modId xmlns:p14="http://schemas.microsoft.com/office/powerpoint/2010/main" val="101867627"/>
              </p:ext>
            </p:extLst>
          </p:nvPr>
        </p:nvGraphicFramePr>
        <p:xfrm>
          <a:off x="667821" y="1518664"/>
          <a:ext cx="10633752" cy="5204386"/>
        </p:xfrm>
        <a:graphic>
          <a:graphicData uri="http://schemas.openxmlformats.org/drawingml/2006/table">
            <a:tbl>
              <a:tblPr firstRow="1" firstCol="1" bandRow="1">
                <a:tableStyleId>{10A1B5D5-9B99-4C35-A422-299274C87663}</a:tableStyleId>
              </a:tblPr>
              <a:tblGrid>
                <a:gridCol w="4115376">
                  <a:extLst>
                    <a:ext uri="{9D8B030D-6E8A-4147-A177-3AD203B41FA5}">
                      <a16:colId xmlns:a16="http://schemas.microsoft.com/office/drawing/2014/main" val="2275476993"/>
                    </a:ext>
                  </a:extLst>
                </a:gridCol>
                <a:gridCol w="1331849">
                  <a:extLst>
                    <a:ext uri="{9D8B030D-6E8A-4147-A177-3AD203B41FA5}">
                      <a16:colId xmlns:a16="http://schemas.microsoft.com/office/drawing/2014/main" val="4152682276"/>
                    </a:ext>
                  </a:extLst>
                </a:gridCol>
                <a:gridCol w="1684936">
                  <a:extLst>
                    <a:ext uri="{9D8B030D-6E8A-4147-A177-3AD203B41FA5}">
                      <a16:colId xmlns:a16="http://schemas.microsoft.com/office/drawing/2014/main" val="495178602"/>
                    </a:ext>
                  </a:extLst>
                </a:gridCol>
                <a:gridCol w="3501591">
                  <a:extLst>
                    <a:ext uri="{9D8B030D-6E8A-4147-A177-3AD203B41FA5}">
                      <a16:colId xmlns:a16="http://schemas.microsoft.com/office/drawing/2014/main" val="3701410789"/>
                    </a:ext>
                  </a:extLst>
                </a:gridCol>
              </a:tblGrid>
              <a:tr h="680265">
                <a:tc>
                  <a:txBody>
                    <a:bodyPr/>
                    <a:lstStyle/>
                    <a:p>
                      <a:pPr algn="ctr">
                        <a:lnSpc>
                          <a:spcPct val="150000"/>
                        </a:lnSpc>
                        <a:spcBef>
                          <a:spcPts val="200"/>
                        </a:spcBef>
                      </a:pPr>
                      <a:r>
                        <a:rPr lang="es-EC" sz="1600" kern="1000" dirty="0">
                          <a:effectLst/>
                        </a:rPr>
                        <a:t>OBRA</a:t>
                      </a:r>
                      <a:endParaRPr lang="en-US" sz="12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solidFill>
                      <a:srgbClr val="1B8E0C"/>
                    </a:solidFill>
                  </a:tcPr>
                </a:tc>
                <a:tc>
                  <a:txBody>
                    <a:bodyPr/>
                    <a:lstStyle/>
                    <a:p>
                      <a:pPr algn="ctr">
                        <a:lnSpc>
                          <a:spcPct val="150000"/>
                        </a:lnSpc>
                        <a:spcBef>
                          <a:spcPts val="200"/>
                        </a:spcBef>
                      </a:pPr>
                      <a:r>
                        <a:rPr lang="es-EC" sz="1600" kern="1000" dirty="0">
                          <a:effectLst/>
                        </a:rPr>
                        <a:t>VALORES PAGADOS</a:t>
                      </a:r>
                      <a:endParaRPr lang="en-US" sz="12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solidFill>
                      <a:srgbClr val="1B8E0C"/>
                    </a:solidFill>
                  </a:tcPr>
                </a:tc>
                <a:tc>
                  <a:txBody>
                    <a:bodyPr/>
                    <a:lstStyle/>
                    <a:p>
                      <a:pPr algn="ctr">
                        <a:lnSpc>
                          <a:spcPct val="150000"/>
                        </a:lnSpc>
                        <a:spcBef>
                          <a:spcPts val="200"/>
                        </a:spcBef>
                      </a:pPr>
                      <a:r>
                        <a:rPr lang="es-EC" sz="1600" kern="1000" dirty="0">
                          <a:effectLst/>
                        </a:rPr>
                        <a:t>VALORES ADEUDADOS </a:t>
                      </a:r>
                      <a:endParaRPr lang="en-US" sz="12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solidFill>
                      <a:srgbClr val="1B8E0C"/>
                    </a:solidFill>
                  </a:tcPr>
                </a:tc>
                <a:tc>
                  <a:txBody>
                    <a:bodyPr/>
                    <a:lstStyle/>
                    <a:p>
                      <a:pPr algn="ctr">
                        <a:lnSpc>
                          <a:spcPct val="150000"/>
                        </a:lnSpc>
                        <a:spcBef>
                          <a:spcPts val="200"/>
                        </a:spcBef>
                      </a:pPr>
                      <a:r>
                        <a:rPr lang="es-EC" sz="1600" kern="1000" dirty="0">
                          <a:effectLst/>
                        </a:rPr>
                        <a:t>FECHA DE CULMINACIÓN DE DEUDA</a:t>
                      </a:r>
                      <a:endParaRPr lang="en-US" sz="12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solidFill>
                      <a:srgbClr val="1B8E0C"/>
                    </a:solidFill>
                  </a:tcPr>
                </a:tc>
                <a:extLst>
                  <a:ext uri="{0D108BD9-81ED-4DB2-BD59-A6C34878D82A}">
                    <a16:rowId xmlns:a16="http://schemas.microsoft.com/office/drawing/2014/main" val="1296450930"/>
                  </a:ext>
                </a:extLst>
              </a:tr>
              <a:tr h="1399224">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ADQUISICIÓN DE UN TRACTOR AGRÍCOLA Y UNA DESBROZADORA FORESTAL PARA EL GAD DE CASCOL  </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35.544,78</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10.336,75</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16 DE MARZO DEL 2021</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extLst>
                  <a:ext uri="{0D108BD9-81ED-4DB2-BD59-A6C34878D82A}">
                    <a16:rowId xmlns:a16="http://schemas.microsoft.com/office/drawing/2014/main" val="4018472487"/>
                  </a:ext>
                </a:extLst>
              </a:tr>
              <a:tr h="1758704">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CONSTRUCCIÓN DEL PARQUE RECREACIONAL INFANTIL Y GIMNASIO AL AIRE LIBRE UBICADO EN EL CALLEJÓN S/N   Y CALLE MARÍA JOSEFA PONCE</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8.781,22</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12.663,25</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21 DE MAYO DEL 2022</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extLst>
                  <a:ext uri="{0D108BD9-81ED-4DB2-BD59-A6C34878D82A}">
                    <a16:rowId xmlns:a16="http://schemas.microsoft.com/office/drawing/2014/main" val="2570818473"/>
                  </a:ext>
                </a:extLst>
              </a:tr>
              <a:tr h="1039745">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CONSTRUCCIÓN DE ACERAS, BORDILLOS Y ADOQUINADOS DE LA CALLE FRANCISCO PONCE  </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444,70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10.622,86</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25 DE SEPTIEMBRE DEL 2025</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extLst>
                  <a:ext uri="{0D108BD9-81ED-4DB2-BD59-A6C34878D82A}">
                    <a16:rowId xmlns:a16="http://schemas.microsoft.com/office/drawing/2014/main" val="1708906425"/>
                  </a:ext>
                </a:extLst>
              </a:tr>
              <a:tr h="320786">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TOTAL </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44.770,70</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a:effectLst/>
                          <a:latin typeface="Arial" panose="020B0604020202020204" pitchFamily="34" charset="0"/>
                          <a:cs typeface="Arial" panose="020B0604020202020204" pitchFamily="34" charset="0"/>
                        </a:rPr>
                        <a:t>33.622,86</a:t>
                      </a:r>
                      <a:endParaRPr lang="en-US" sz="1100" kern="100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tc>
                  <a:txBody>
                    <a:bodyPr/>
                    <a:lstStyle/>
                    <a:p>
                      <a:pPr algn="ctr">
                        <a:lnSpc>
                          <a:spcPct val="150000"/>
                        </a:lnSpc>
                        <a:spcBef>
                          <a:spcPts val="200"/>
                        </a:spcBef>
                      </a:pPr>
                      <a:r>
                        <a:rPr lang="es-EC" sz="1400" kern="1000" dirty="0">
                          <a:effectLst/>
                          <a:latin typeface="Arial" panose="020B0604020202020204" pitchFamily="34" charset="0"/>
                          <a:cs typeface="Arial" panose="020B0604020202020204" pitchFamily="34" charset="0"/>
                        </a:rPr>
                        <a:t> </a:t>
                      </a:r>
                      <a:endParaRPr lang="en-US" sz="1100" kern="1000" dirty="0">
                        <a:solidFill>
                          <a:srgbClr val="595959"/>
                        </a:solidFill>
                        <a:effectLst/>
                        <a:latin typeface="Arial" panose="020B0604020202020204" pitchFamily="34" charset="0"/>
                        <a:ea typeface="Calibri" panose="020F0502020204030204" pitchFamily="34" charset="0"/>
                        <a:cs typeface="Arial" panose="020B0604020202020204" pitchFamily="34" charset="0"/>
                      </a:endParaRPr>
                    </a:p>
                  </a:txBody>
                  <a:tcPr marL="65314" marR="65314" marT="0" marB="0"/>
                </a:tc>
                <a:extLst>
                  <a:ext uri="{0D108BD9-81ED-4DB2-BD59-A6C34878D82A}">
                    <a16:rowId xmlns:a16="http://schemas.microsoft.com/office/drawing/2014/main" val="484281056"/>
                  </a:ext>
                </a:extLst>
              </a:tr>
            </a:tbl>
          </a:graphicData>
        </a:graphic>
      </p:graphicFrame>
    </p:spTree>
    <p:extLst>
      <p:ext uri="{BB962C8B-B14F-4D97-AF65-F5344CB8AC3E}">
        <p14:creationId xmlns:p14="http://schemas.microsoft.com/office/powerpoint/2010/main" val="3306577677"/>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TM02892315[[fn=Espiral]]</Template>
  <TotalTime>2323</TotalTime>
  <Words>3161</Words>
  <Application>Microsoft Office PowerPoint</Application>
  <PresentationFormat>Panorámica</PresentationFormat>
  <Paragraphs>343</Paragraphs>
  <Slides>74</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74</vt:i4>
      </vt:variant>
    </vt:vector>
  </HeadingPairs>
  <TitlesOfParts>
    <vt:vector size="81" baseType="lpstr">
      <vt:lpstr>Arial</vt:lpstr>
      <vt:lpstr>Calibri</vt:lpstr>
      <vt:lpstr>Century Gothic</vt:lpstr>
      <vt:lpstr>Segoe UI Historic</vt:lpstr>
      <vt:lpstr>Wingdings</vt:lpstr>
      <vt:lpstr>Wingdings 3</vt:lpstr>
      <vt:lpstr>Espiral</vt:lpstr>
      <vt:lpstr>GOBIERNO AUTONOMO DESCENTRALIZADO PARROQUIAL RURAL CASCOL</vt:lpstr>
      <vt:lpstr>ANTECEDENTE Y MARCO LEGAL</vt:lpstr>
      <vt:lpstr>CONSEJO DE PARTICIPACIÓN CIUDADANA  Y CONTROL SOCIAL </vt:lpstr>
      <vt:lpstr>PLAN DE DESARROLLO Y ORDENAMIENTO TERRITORIAL PERIODO 2019-2023</vt:lpstr>
      <vt:lpstr>PLANIFICACIÓN PARA EL MEJORAMIENTO DE LA RED VIAL RURAL </vt:lpstr>
      <vt:lpstr>PLANIFICACIÓN PARA EL MEJORAMIENTO DE LA RED VIAL URBANA</vt:lpstr>
      <vt:lpstr>PLANIFICACIÓN PARA EL MEJORAMIENTO DE LA RED VIAL RURAL - BADENES</vt:lpstr>
      <vt:lpstr>PLANIFICACIÓN PARA EL MEJORAMIENTO DE LA RED VIAL RURAL - PUENTE</vt:lpstr>
      <vt:lpstr>CONVENIO CON EL BANCO DE DESARROLLO</vt:lpstr>
      <vt:lpstr>PRESUPUESTO 2020</vt:lpstr>
      <vt:lpstr>PRESUPUESTO 2020</vt:lpstr>
      <vt:lpstr>Presentación de PowerPoint</vt:lpstr>
      <vt:lpstr>EMERGENCIA SANITARIA COVID-19</vt:lpstr>
      <vt:lpstr>Presentación de PowerPoint</vt:lpstr>
      <vt:lpstr>Presentación de PowerPoint</vt:lpstr>
      <vt:lpstr>EMERGENCIA SANITARIA COVID-19</vt:lpstr>
      <vt:lpstr>Presentación de PowerPoint</vt:lpstr>
      <vt:lpstr>Presentación de PowerPoint</vt:lpstr>
      <vt:lpstr>Presentación de PowerPoint</vt:lpstr>
      <vt:lpstr>Presentación de PowerPoint</vt:lpstr>
      <vt:lpstr>Presentación de PowerPoint</vt:lpstr>
      <vt:lpstr>BRIGADAS MEDICAS</vt:lpstr>
      <vt:lpstr>Presentación de PowerPoint</vt:lpstr>
      <vt:lpstr>Presentación de PowerPoint</vt:lpstr>
      <vt:lpstr>Presentación de PowerPoint</vt:lpstr>
      <vt:lpstr>Presentación de PowerPoint</vt:lpstr>
      <vt:lpstr>CONVENIOS GESTIONES</vt:lpstr>
      <vt:lpstr>EMERGENCIA SANITARIA COVID-19</vt:lpstr>
      <vt:lpstr>Presentación de PowerPoint</vt:lpstr>
      <vt:lpstr>PRUEBAS COVID-19</vt:lpstr>
      <vt:lpstr>Presentación de PowerPoint</vt:lpstr>
      <vt:lpstr>ENTREGA DE KITS DE ALIMENTACIÓN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CONSTRUCCIÓN DE POZOS PROFUNDOS DE RIEGO</vt:lpstr>
      <vt:lpstr>Presentación de PowerPoint</vt:lpstr>
      <vt:lpstr>Presentación de PowerPoint</vt:lpstr>
      <vt:lpstr>ESCUELA DE FORMACIÓN CIUDADANA Y DESARROLLO SOCIAL</vt:lpstr>
      <vt:lpstr>BRIGADAS MÉDICAS</vt:lpstr>
      <vt:lpstr>Presentación de PowerPoint</vt:lpstr>
      <vt:lpstr>Presentación de PowerPoint</vt:lpstr>
      <vt:lpstr>CAPACITACIONES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SOCIALES</vt:lpstr>
      <vt:lpstr>Presentación de PowerPoint</vt:lpstr>
      <vt:lpstr>Presentación de PowerPoint</vt:lpstr>
      <vt:lpstr>Presentación de PowerPoint</vt:lpstr>
      <vt:lpstr>ATRIBUCIONES, LEGISLACIÓN Y FISCALIZACIÓN</vt:lpstr>
      <vt:lpstr>PREGUNTAS REALIZADAS POR LA ASAMBLEA LOCAL AL GAD PARROQUIAL RURAL CASCOL RENDICIÓN DE CUENTAS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AUTONOMO DESCENTRALIZADO PARROQUIAL RURAL CASCOL</dc:title>
  <dc:creator>Usuario de Windows</dc:creator>
  <cp:lastModifiedBy>Gateway</cp:lastModifiedBy>
  <cp:revision>167</cp:revision>
  <dcterms:created xsi:type="dcterms:W3CDTF">2021-06-08T14:22:50Z</dcterms:created>
  <dcterms:modified xsi:type="dcterms:W3CDTF">2021-06-30T19:57:14Z</dcterms:modified>
</cp:coreProperties>
</file>